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4" r:id="rId1"/>
    <p:sldMasterId id="2147483908" r:id="rId2"/>
  </p:sldMasterIdLst>
  <p:notesMasterIdLst>
    <p:notesMasterId r:id="rId4"/>
  </p:notesMasterIdLst>
  <p:handoutMasterIdLst>
    <p:handoutMasterId r:id="rId5"/>
  </p:handoutMasterIdLst>
  <p:sldIdLst>
    <p:sldId id="969" r:id="rId3"/>
  </p:sldIdLst>
  <p:sldSz cx="10826750" cy="8120063" type="B4ISO"/>
  <p:notesSz cx="6797675" cy="987425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b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b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b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b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區段" id="{A8F96B52-BFD1-4D48-9B06-9BCA8F17A57A}">
          <p14:sldIdLst>
            <p14:sldId id="969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10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CCFF"/>
    <a:srgbClr val="9966FF"/>
    <a:srgbClr val="FF0066"/>
    <a:srgbClr val="9999FF"/>
    <a:srgbClr val="FFFF99"/>
    <a:srgbClr val="784630"/>
    <a:srgbClr val="003300"/>
    <a:srgbClr val="91B44A"/>
    <a:srgbClr val="DBCAB7"/>
    <a:srgbClr val="BB9A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FECB4D8-DB02-4DC6-A0A2-4F2EBAE1DC90}" styleName="中等深淺樣式 1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8508" autoAdjust="0"/>
    <p:restoredTop sz="97026" autoAdjust="0"/>
  </p:normalViewPr>
  <p:slideViewPr>
    <p:cSldViewPr snapToGrid="0" snapToObjects="1">
      <p:cViewPr>
        <p:scale>
          <a:sx n="190" d="100"/>
          <a:sy n="190" d="100"/>
        </p:scale>
        <p:origin x="4014" y="7152"/>
      </p:cViewPr>
      <p:guideLst>
        <p:guide orient="horz" pos="2558"/>
        <p:guide pos="3410"/>
      </p:guideLst>
    </p:cSldViewPr>
  </p:slideViewPr>
  <p:outlineViewPr>
    <p:cViewPr>
      <p:scale>
        <a:sx n="33" d="100"/>
        <a:sy n="33" d="100"/>
      </p:scale>
      <p:origin x="0" y="3508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48" d="100"/>
          <a:sy n="48" d="100"/>
        </p:scale>
        <p:origin x="-2988" y="-102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41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41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0" sz="12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DE3232B3-0839-4B0B-84D3-53247366C8D1}" type="datetimeFigureOut">
              <a:rPr lang="en-US"/>
              <a:pPr>
                <a:defRPr/>
              </a:pPr>
              <a:t>7/13/2015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485"/>
            <a:ext cx="2946400" cy="494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378485"/>
            <a:ext cx="2946400" cy="4941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b="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BF11ED5-C1D5-42DA-9555-EBBE222DEA1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8817480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41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41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0" sz="12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863A5AFF-BBCC-467D-A90A-86CAC671AB0B}" type="datetimeFigureOut">
              <a:rPr lang="zh-TW" altLang="en-US"/>
              <a:pPr>
                <a:defRPr/>
              </a:pPr>
              <a:t>2015/7/13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690822"/>
            <a:ext cx="5438775" cy="44429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378485"/>
            <a:ext cx="2946400" cy="494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378485"/>
            <a:ext cx="2946400" cy="4941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b="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4F16EA8-A3C7-40A5-9A65-8ACF42569F8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954167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30275" y="739775"/>
            <a:ext cx="4937125" cy="37036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4F16EA8-A3C7-40A5-9A65-8ACF42569F86}" type="slidenum">
              <a:rPr lang="zh-TW" altLang="en-US" smtClean="0"/>
              <a:pPr>
                <a:defRPr/>
              </a:pPr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52526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12006" y="2522484"/>
            <a:ext cx="9202738" cy="1740551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>
          <a:xfrm>
            <a:off x="1624013" y="4601369"/>
            <a:ext cx="7578725" cy="2075127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23BC50-464A-1C4B-871C-0D8E2C263062}" type="datetimeFigureOut">
              <a:rPr lang="zh-TW" altLang="en-US" smtClean="0"/>
              <a:pPr>
                <a:defRPr/>
              </a:pPr>
              <a:t>2015/7/13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51A1D-BC84-4448-8AF8-579C49E39E0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8356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C1DAB-6E8C-4A88-8D67-D68B4CB3EF7F}" type="datetimeFigureOut">
              <a:rPr lang="zh-TW" altLang="en-US"/>
              <a:pPr>
                <a:defRPr/>
              </a:pPr>
              <a:t>2015/7/13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CE982-3C75-4682-A906-53D718C89370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5240471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849394" y="325181"/>
            <a:ext cx="2436019" cy="6928369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41338" y="325181"/>
            <a:ext cx="7127610" cy="6928369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E6AFA-F9D5-41ED-9A53-B3A8F043B885}" type="datetimeFigureOut">
              <a:rPr lang="zh-TW" altLang="en-US"/>
              <a:pPr>
                <a:defRPr/>
              </a:pPr>
              <a:t>2015/7/13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CE982-3C75-4682-A906-53D718C89370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5146666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14"/>
          <p:cNvCxnSpPr/>
          <p:nvPr userDrawn="1"/>
        </p:nvCxnSpPr>
        <p:spPr>
          <a:xfrm>
            <a:off x="554498" y="1161620"/>
            <a:ext cx="9717760" cy="0"/>
          </a:xfrm>
          <a:prstGeom prst="line">
            <a:avLst/>
          </a:prstGeom>
          <a:ln w="28575" cmpd="sng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4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3B1B969-1502-4E16-BC18-4EB18530E5C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94816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8140739" y="7558054"/>
            <a:ext cx="2526242" cy="432318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644F60-6474-4154-95A5-1C5A4541131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38436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39082" y="1789432"/>
            <a:ext cx="5665247" cy="5063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484774" y="1789432"/>
            <a:ext cx="5665247" cy="5063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181181" y="324246"/>
            <a:ext cx="10104552" cy="1354670"/>
          </a:xfrm>
        </p:spPr>
        <p:txBody>
          <a:bodyPr/>
          <a:lstStyle>
            <a:lvl1pPr algn="l">
              <a:defRPr sz="2800" b="0">
                <a:solidFill>
                  <a:srgbClr val="0099FF"/>
                </a:solidFill>
                <a:latin typeface="Arial" pitchFamily="34" charset="0"/>
                <a:ea typeface="華康中黑體" pitchFamily="49" charset="-120"/>
                <a:cs typeface="Arial" pitchFamily="34" charset="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541337" y="7526100"/>
            <a:ext cx="2526242" cy="432318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kumimoji="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699140" y="7526100"/>
            <a:ext cx="3428471" cy="432318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kumimoji="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1D67E01-F31A-49B2-B8B4-84DD4D47841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9426431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12006" y="2522489"/>
            <a:ext cx="9202738" cy="1740551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>
          <a:xfrm>
            <a:off x="1624013" y="4601369"/>
            <a:ext cx="7578725" cy="2075127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CD0228-33FA-4A14-A554-87226B0A23B4}" type="datetimeFigureOut">
              <a:rPr lang="zh-TW" altLang="en-US"/>
              <a:pPr>
                <a:defRPr/>
              </a:pPr>
              <a:t>2015/7/13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33C50-14DD-4D0A-A4CA-296AFD21ADE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981692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BE400-C5F7-4175-B063-7A2CF795AE30}" type="datetimeFigureOut">
              <a:rPr lang="zh-TW" altLang="en-US"/>
              <a:pPr>
                <a:defRPr/>
              </a:pPr>
              <a:t>2015/7/13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82B7A-0C32-48E3-B5B2-02E50379CD0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694234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55238" y="5217899"/>
            <a:ext cx="9202738" cy="161273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55238" y="3441630"/>
            <a:ext cx="9202738" cy="1776263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02CC5-C68B-4DDF-8FC1-319DEF93C088}" type="datetimeFigureOut">
              <a:rPr lang="zh-TW" altLang="en-US"/>
              <a:pPr>
                <a:defRPr/>
              </a:pPr>
              <a:t>2015/7/13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EF192-2166-4129-ADE7-9D185B0ACC8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156760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41337" y="1894688"/>
            <a:ext cx="4781815" cy="53588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503598" y="1894688"/>
            <a:ext cx="4781815" cy="53588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97B2A-DE9E-494D-9B4C-5A6A829C477C}" type="datetimeFigureOut">
              <a:rPr lang="zh-TW" altLang="en-US"/>
              <a:pPr>
                <a:defRPr/>
              </a:pPr>
              <a:t>2015/7/13</a:t>
            </a:fld>
            <a:endParaRPr lang="en-US" altLang="zh-TW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C41AF-F64F-448E-BB6E-F8FD73BD353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365701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1338" y="1817617"/>
            <a:ext cx="4783695" cy="75749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338" y="2575113"/>
            <a:ext cx="4783695" cy="467843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499842" y="1817617"/>
            <a:ext cx="4785574" cy="75749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499842" y="2575113"/>
            <a:ext cx="4785574" cy="467843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98841-292F-49DE-BF6F-E4884CFC85D0}" type="datetimeFigureOut">
              <a:rPr lang="zh-TW" altLang="en-US"/>
              <a:pPr>
                <a:defRPr/>
              </a:pPr>
              <a:t>2015/7/13</a:t>
            </a:fld>
            <a:endParaRPr lang="en-US" altLang="zh-TW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A833C-9765-4A8E-B101-5436F07B063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26476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41E01-7647-4B45-9EEB-60A68DC3AF18}" type="datetimeFigureOut">
              <a:rPr lang="zh-TW" altLang="en-US"/>
              <a:pPr>
                <a:defRPr/>
              </a:pPr>
              <a:t>2015/7/13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CE982-3C75-4682-A906-53D718C89370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0559927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EBE39-497D-4C73-87CB-7EE36D7A4334}" type="datetimeFigureOut">
              <a:rPr lang="zh-TW" altLang="en-US"/>
              <a:pPr>
                <a:defRPr/>
              </a:pPr>
              <a:t>2015/7/13</a:t>
            </a:fld>
            <a:endParaRPr lang="en-US" altLang="zh-TW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DEFAA-E1B9-455A-8C4D-33A81F9004E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217379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91E2A1-795A-4DCF-A184-B09231FA2B76}" type="datetimeFigureOut">
              <a:rPr lang="zh-TW" altLang="en-US"/>
              <a:pPr>
                <a:defRPr/>
              </a:pPr>
              <a:t>2015/7/13</a:t>
            </a:fld>
            <a:endParaRPr lang="en-US" altLang="zh-TW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361DF-AF91-432C-A9C5-C93251CACB8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936883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1340" y="323299"/>
            <a:ext cx="3561926" cy="13759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32959" y="323305"/>
            <a:ext cx="6052454" cy="693024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41340" y="1699203"/>
            <a:ext cx="3561926" cy="55543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8C332-5853-45EC-9213-87A6F6204905}" type="datetimeFigureOut">
              <a:rPr lang="zh-TW" altLang="en-US"/>
              <a:pPr>
                <a:defRPr/>
              </a:pPr>
              <a:t>2015/7/13</a:t>
            </a:fld>
            <a:endParaRPr lang="en-US" altLang="zh-TW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FFCED8-6E53-4F70-91AB-098C230A7D0D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615980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22118" y="5684044"/>
            <a:ext cx="6496050" cy="67103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122118" y="725543"/>
            <a:ext cx="6496050" cy="48720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122118" y="6355078"/>
            <a:ext cx="6496050" cy="95297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E63705-4EFC-41C8-BC99-20D67C77D031}" type="datetimeFigureOut">
              <a:rPr lang="zh-TW" altLang="en-US"/>
              <a:pPr>
                <a:defRPr/>
              </a:pPr>
              <a:t>2015/7/13</a:t>
            </a:fld>
            <a:endParaRPr lang="en-US" altLang="zh-TW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46E9D-8AB8-4194-9140-C7390E69C46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53061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119E5D-D1CC-473B-B382-0AB14652ABBA}" type="datetimeFigureOut">
              <a:rPr lang="zh-TW" altLang="en-US"/>
              <a:pPr>
                <a:defRPr/>
              </a:pPr>
              <a:t>2015/7/13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FE86E4-8E21-4368-9BE3-38548CB8B045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982130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849394" y="325185"/>
            <a:ext cx="2436019" cy="6928369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41338" y="325185"/>
            <a:ext cx="7127610" cy="6928369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23DCE-E438-4C16-84DA-9A7548236E77}" type="datetimeFigureOut">
              <a:rPr lang="zh-TW" altLang="en-US"/>
              <a:pPr>
                <a:defRPr/>
              </a:pPr>
              <a:t>2015/7/13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C58FF-FD02-457D-B577-D3DC1D4C7806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7491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55238" y="5217894"/>
            <a:ext cx="9202738" cy="161273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55238" y="3441630"/>
            <a:ext cx="9202738" cy="1776263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C7B41-92BA-4CEE-9379-F92668385F0C}" type="datetimeFigureOut">
              <a:rPr lang="zh-TW" altLang="en-US"/>
              <a:pPr>
                <a:defRPr/>
              </a:pPr>
              <a:t>2015/7/13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CE982-3C75-4682-A906-53D718C89370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13316697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41337" y="1894683"/>
            <a:ext cx="4781815" cy="53588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503598" y="1894683"/>
            <a:ext cx="4781815" cy="53588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67E01-F31A-49B2-B8B4-84DD4D47841C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49426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1338" y="1817617"/>
            <a:ext cx="4783695" cy="75749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338" y="2575113"/>
            <a:ext cx="4783695" cy="467843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499840" y="1817617"/>
            <a:ext cx="4785574" cy="75749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499840" y="2575113"/>
            <a:ext cx="4785574" cy="467843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DC1C8-4BFB-426F-B7C5-5241D50B0815}" type="datetimeFigureOut">
              <a:rPr lang="zh-TW" altLang="en-US"/>
              <a:pPr>
                <a:defRPr/>
              </a:pPr>
              <a:t>2015/7/13</a:t>
            </a:fld>
            <a:endParaRPr lang="en-US" altLang="zh-TW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CE982-3C75-4682-A906-53D718C89370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94538697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902DA-FD86-46D7-A952-EF31AD875685}" type="datetimeFigureOut">
              <a:rPr lang="zh-TW" altLang="en-US"/>
              <a:pPr>
                <a:defRPr/>
              </a:pPr>
              <a:t>2015/7/13</a:t>
            </a:fld>
            <a:endParaRPr lang="en-US" altLang="zh-TW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1B969-1502-4E16-BC18-4EB18530E5C5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cxnSp>
        <p:nvCxnSpPr>
          <p:cNvPr id="6" name="Straight Connector 14"/>
          <p:cNvCxnSpPr/>
          <p:nvPr userDrawn="1"/>
        </p:nvCxnSpPr>
        <p:spPr>
          <a:xfrm>
            <a:off x="554498" y="1161620"/>
            <a:ext cx="9717760" cy="0"/>
          </a:xfrm>
          <a:prstGeom prst="line">
            <a:avLst/>
          </a:prstGeom>
          <a:ln w="28575" cmpd="sng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8503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C29A7-786D-414F-B7B8-EE3FF76011BC}" type="datetimeFigureOut">
              <a:rPr lang="zh-TW" altLang="en-US"/>
              <a:pPr>
                <a:defRPr/>
              </a:pPr>
              <a:t>2015/7/13</a:t>
            </a:fld>
            <a:endParaRPr lang="en-US" altLang="zh-TW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CE982-3C75-4682-A906-53D718C89370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8268887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1338" y="323299"/>
            <a:ext cx="3561926" cy="13759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32959" y="323300"/>
            <a:ext cx="6052454" cy="693024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41338" y="1699200"/>
            <a:ext cx="3561926" cy="55543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0610B-5BE4-4168-BF52-3CCD84CF9E57}" type="datetimeFigureOut">
              <a:rPr lang="zh-TW" altLang="en-US"/>
              <a:pPr>
                <a:defRPr/>
              </a:pPr>
              <a:t>2015/7/13</a:t>
            </a:fld>
            <a:endParaRPr lang="en-US" altLang="zh-TW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CE982-3C75-4682-A906-53D718C89370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7464818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22118" y="5684044"/>
            <a:ext cx="6496050" cy="67103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122118" y="725543"/>
            <a:ext cx="6496050" cy="48720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122118" y="6355078"/>
            <a:ext cx="6496050" cy="95297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829C1-100D-4AB0-BECE-060DB9956C97}" type="datetimeFigureOut">
              <a:rPr lang="zh-TW" altLang="en-US"/>
              <a:pPr>
                <a:defRPr/>
              </a:pPr>
              <a:t>2015/7/13</a:t>
            </a:fld>
            <a:endParaRPr lang="en-US" altLang="zh-TW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CE982-3C75-4682-A906-53D718C89370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87799037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標題版面配置區 1"/>
          <p:cNvSpPr>
            <a:spLocks noGrp="1"/>
          </p:cNvSpPr>
          <p:nvPr>
            <p:ph type="title"/>
          </p:nvPr>
        </p:nvSpPr>
        <p:spPr bwMode="auto">
          <a:xfrm>
            <a:off x="541338" y="325179"/>
            <a:ext cx="9744075" cy="1353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3075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541338" y="1894683"/>
            <a:ext cx="9744075" cy="5358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541337" y="7526097"/>
            <a:ext cx="2526242" cy="43231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solidFill>
                  <a:srgbClr val="898989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483FEDE4-CBC4-4A61-8A39-E7CA4C3FC9AF}" type="datetimeFigureOut">
              <a:rPr lang="zh-TW" altLang="en-US"/>
              <a:pPr>
                <a:defRPr/>
              </a:pPr>
              <a:t>2015/7/13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699140" y="7526097"/>
            <a:ext cx="3428471" cy="4323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759171" y="7526097"/>
            <a:ext cx="2526242" cy="43231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898989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CA7CE982-3C75-4682-A906-53D718C89370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  <p:sldLayoutId id="2147483889" r:id="rId12"/>
    <p:sldLayoutId id="2147483890" r:id="rId13"/>
    <p:sldLayoutId id="2147483891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新細明體" charset="0"/>
          <a:cs typeface="新細明體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新細明體" charset="0"/>
          <a:cs typeface="新細明體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新細明體" charset="0"/>
          <a:cs typeface="新細明體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新細明體" charset="0"/>
          <a:cs typeface="新細明體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新細明體" charset="0"/>
          <a:cs typeface="新細明體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新細明體" charset="0"/>
          <a:cs typeface="新細明體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新細明體" charset="0"/>
          <a:cs typeface="新細明體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新細明體" charset="0"/>
          <a:cs typeface="新細明體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標題版面配置區 1"/>
          <p:cNvSpPr>
            <a:spLocks noGrp="1"/>
          </p:cNvSpPr>
          <p:nvPr>
            <p:ph type="title"/>
          </p:nvPr>
        </p:nvSpPr>
        <p:spPr bwMode="auto">
          <a:xfrm>
            <a:off x="541338" y="325179"/>
            <a:ext cx="9744075" cy="1353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4099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541338" y="1894686"/>
            <a:ext cx="9744075" cy="5358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541337" y="7526100"/>
            <a:ext cx="2526242" cy="43231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kumimoji="0" sz="1200" smtClean="0">
                <a:solidFill>
                  <a:srgbClr val="898989"/>
                </a:solidFill>
                <a:latin typeface="微軟正黑體" panose="020B0604030504040204" pitchFamily="34" charset="-12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900E61FD-3AD2-4286-9C0A-D60219DEBF61}" type="datetimeFigureOut">
              <a:rPr lang="zh-TW" altLang="en-US"/>
              <a:pPr>
                <a:defRPr/>
              </a:pPr>
              <a:t>2015/7/13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699140" y="7526100"/>
            <a:ext cx="3428471" cy="4323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微軟正黑體"/>
                <a:cs typeface="微軟正黑體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759171" y="7526100"/>
            <a:ext cx="2526242" cy="43231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smtClean="0">
                <a:solidFill>
                  <a:srgbClr val="898989"/>
                </a:solidFill>
                <a:latin typeface="微軟正黑體" panose="020B0604030504040204" pitchFamily="34" charset="-12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CD4F3686-A020-4DC7-9649-A5AFA7951FBD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3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3200">
          <a:solidFill>
            <a:schemeClr val="tx1"/>
          </a:solidFill>
          <a:latin typeface="微軟正黑體" charset="0"/>
          <a:ea typeface="新細明體" charset="0"/>
          <a:cs typeface="新細明體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3200">
          <a:solidFill>
            <a:schemeClr val="tx1"/>
          </a:solidFill>
          <a:latin typeface="微軟正黑體" charset="0"/>
          <a:ea typeface="新細明體" charset="0"/>
          <a:cs typeface="新細明體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3200">
          <a:solidFill>
            <a:schemeClr val="tx1"/>
          </a:solidFill>
          <a:latin typeface="微軟正黑體" charset="0"/>
          <a:ea typeface="新細明體" charset="0"/>
          <a:cs typeface="新細明體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3200">
          <a:solidFill>
            <a:schemeClr val="tx1"/>
          </a:solidFill>
          <a:latin typeface="微軟正黑體" charset="0"/>
          <a:ea typeface="新細明體" charset="0"/>
          <a:cs typeface="新細明體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3200">
          <a:solidFill>
            <a:schemeClr val="tx1"/>
          </a:solidFill>
          <a:latin typeface="微軟正黑體" charset="0"/>
          <a:ea typeface="新細明體" charset="0"/>
          <a:cs typeface="新細明體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3200">
          <a:solidFill>
            <a:schemeClr val="tx1"/>
          </a:solidFill>
          <a:latin typeface="微軟正黑體" charset="0"/>
          <a:ea typeface="新細明體" charset="0"/>
          <a:cs typeface="新細明體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3200">
          <a:solidFill>
            <a:schemeClr val="tx1"/>
          </a:solidFill>
          <a:latin typeface="微軟正黑體" charset="0"/>
          <a:ea typeface="新細明體" charset="0"/>
          <a:cs typeface="新細明體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3200">
          <a:solidFill>
            <a:schemeClr val="tx1"/>
          </a:solidFill>
          <a:latin typeface="微軟正黑體" charset="0"/>
          <a:ea typeface="新細明體" charset="0"/>
          <a:cs typeface="新細明體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-113166" y="757205"/>
            <a:ext cx="1114018" cy="400640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一上</a:t>
            </a:r>
            <a:endParaRPr lang="zh-TW" alt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84922" y="757205"/>
            <a:ext cx="1114018" cy="400640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一下</a:t>
            </a:r>
            <a:endParaRPr lang="zh-TW" alt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467102" y="757205"/>
            <a:ext cx="1114018" cy="400640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二上</a:t>
            </a:r>
            <a:endParaRPr lang="zh-TW" alt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754400" y="757205"/>
            <a:ext cx="1114018" cy="400640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二下</a:t>
            </a:r>
            <a:endParaRPr lang="zh-TW" alt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041699" y="757205"/>
            <a:ext cx="1114018" cy="400640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三上</a:t>
            </a:r>
            <a:endParaRPr lang="zh-TW" alt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328998" y="757205"/>
            <a:ext cx="1114018" cy="400640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三下</a:t>
            </a:r>
            <a:endParaRPr lang="zh-TW" alt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616296" y="757205"/>
            <a:ext cx="1114018" cy="400640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四上</a:t>
            </a:r>
            <a:endParaRPr lang="zh-TW" alt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8903595" y="757205"/>
            <a:ext cx="1114018" cy="400640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四下</a:t>
            </a:r>
            <a:endParaRPr lang="zh-TW" alt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0124940" y="763023"/>
            <a:ext cx="2438627" cy="394821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能力連結</a:t>
            </a:r>
            <a:endParaRPr lang="zh-TW" alt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7208493" y="136223"/>
            <a:ext cx="1114018" cy="471185"/>
            <a:chOff x="159895" y="90087"/>
            <a:chExt cx="1159633" cy="389745"/>
          </a:xfrm>
        </p:grpSpPr>
        <p:sp>
          <p:nvSpPr>
            <p:cNvPr id="17" name="矩形 16"/>
            <p:cNvSpPr/>
            <p:nvPr/>
          </p:nvSpPr>
          <p:spPr>
            <a:xfrm>
              <a:off x="159895" y="90087"/>
              <a:ext cx="1159633" cy="389745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5" name="文字方塊 4"/>
            <p:cNvSpPr txBox="1"/>
            <p:nvPr/>
          </p:nvSpPr>
          <p:spPr>
            <a:xfrm>
              <a:off x="159895" y="160425"/>
              <a:ext cx="1159633" cy="2339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2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校共同必修</a:t>
              </a:r>
              <a:endPara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30" name="群組 29"/>
          <p:cNvGrpSpPr/>
          <p:nvPr/>
        </p:nvGrpSpPr>
        <p:grpSpPr>
          <a:xfrm>
            <a:off x="8377565" y="136223"/>
            <a:ext cx="1114018" cy="471185"/>
            <a:chOff x="1499904" y="90087"/>
            <a:chExt cx="1159633" cy="389745"/>
          </a:xfrm>
          <a:solidFill>
            <a:srgbClr val="9999FF"/>
          </a:solidFill>
        </p:grpSpPr>
        <p:sp>
          <p:nvSpPr>
            <p:cNvPr id="18" name="矩形 17"/>
            <p:cNvSpPr/>
            <p:nvPr/>
          </p:nvSpPr>
          <p:spPr>
            <a:xfrm>
              <a:off x="1499904" y="90087"/>
              <a:ext cx="1159633" cy="389745"/>
            </a:xfrm>
            <a:prstGeom prst="rect">
              <a:avLst/>
            </a:prstGeom>
            <a:grpFill/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26" name="文字方塊 25"/>
            <p:cNvSpPr txBox="1"/>
            <p:nvPr/>
          </p:nvSpPr>
          <p:spPr>
            <a:xfrm>
              <a:off x="1499904" y="160425"/>
              <a:ext cx="1159633" cy="2339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2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通識課程</a:t>
              </a:r>
            </a:p>
          </p:txBody>
        </p:sp>
      </p:grpSp>
      <p:sp>
        <p:nvSpPr>
          <p:cNvPr id="19" name="矩形 18"/>
          <p:cNvSpPr/>
          <p:nvPr/>
        </p:nvSpPr>
        <p:spPr>
          <a:xfrm>
            <a:off x="9536936" y="140830"/>
            <a:ext cx="1114018" cy="471185"/>
          </a:xfrm>
          <a:prstGeom prst="rect">
            <a:avLst/>
          </a:prstGeom>
          <a:solidFill>
            <a:schemeClr val="accent3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9567932" y="221259"/>
            <a:ext cx="1114018" cy="282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院專業必修</a:t>
            </a:r>
            <a:endParaRPr lang="zh-TW" altLang="en-US" sz="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32" name="群組 31"/>
          <p:cNvGrpSpPr/>
          <p:nvPr/>
        </p:nvGrpSpPr>
        <p:grpSpPr>
          <a:xfrm>
            <a:off x="10696752" y="137781"/>
            <a:ext cx="1189366" cy="471185"/>
            <a:chOff x="4101489" y="90087"/>
            <a:chExt cx="1238066" cy="389745"/>
          </a:xfrm>
        </p:grpSpPr>
        <p:sp>
          <p:nvSpPr>
            <p:cNvPr id="20" name="矩形 19"/>
            <p:cNvSpPr/>
            <p:nvPr/>
          </p:nvSpPr>
          <p:spPr>
            <a:xfrm>
              <a:off x="4101489" y="90087"/>
              <a:ext cx="1238066" cy="389745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28" name="文字方塊 27"/>
            <p:cNvSpPr txBox="1"/>
            <p:nvPr/>
          </p:nvSpPr>
          <p:spPr>
            <a:xfrm>
              <a:off x="4179922" y="160425"/>
              <a:ext cx="1159633" cy="2339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2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系專業必修</a:t>
              </a:r>
              <a:endPara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33" name="群組 32"/>
          <p:cNvGrpSpPr/>
          <p:nvPr/>
        </p:nvGrpSpPr>
        <p:grpSpPr>
          <a:xfrm>
            <a:off x="13159067" y="140830"/>
            <a:ext cx="1114018" cy="468136"/>
            <a:chOff x="6720094" y="90087"/>
            <a:chExt cx="1159633" cy="411001"/>
          </a:xfrm>
        </p:grpSpPr>
        <p:sp>
          <p:nvSpPr>
            <p:cNvPr id="21" name="矩形 20"/>
            <p:cNvSpPr/>
            <p:nvPr/>
          </p:nvSpPr>
          <p:spPr>
            <a:xfrm>
              <a:off x="6720094" y="90087"/>
              <a:ext cx="1159633" cy="411001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29" name="文字方塊 28"/>
            <p:cNvSpPr txBox="1"/>
            <p:nvPr/>
          </p:nvSpPr>
          <p:spPr>
            <a:xfrm>
              <a:off x="6720094" y="189242"/>
              <a:ext cx="1159633" cy="2339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2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系專業選修</a:t>
              </a:r>
              <a:endPara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37" name="群組 36"/>
          <p:cNvGrpSpPr/>
          <p:nvPr/>
        </p:nvGrpSpPr>
        <p:grpSpPr>
          <a:xfrm>
            <a:off x="-122164" y="1279606"/>
            <a:ext cx="1112672" cy="256790"/>
            <a:chOff x="153951" y="65055"/>
            <a:chExt cx="1165577" cy="414777"/>
          </a:xfrm>
        </p:grpSpPr>
        <p:sp>
          <p:nvSpPr>
            <p:cNvPr id="38" name="矩形 37"/>
            <p:cNvSpPr/>
            <p:nvPr/>
          </p:nvSpPr>
          <p:spPr>
            <a:xfrm>
              <a:off x="159895" y="90087"/>
              <a:ext cx="1159633" cy="389745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39" name="文字方塊 38"/>
            <p:cNvSpPr txBox="1"/>
            <p:nvPr/>
          </p:nvSpPr>
          <p:spPr>
            <a:xfrm>
              <a:off x="153951" y="65055"/>
              <a:ext cx="1159633" cy="220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1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國文</a:t>
              </a:r>
              <a:r>
                <a:rPr lang="en-US" altLang="zh-TW" sz="11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(1)2/2</a:t>
              </a:r>
              <a:endParaRPr lang="zh-TW" altLang="en-US" sz="11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45" name="群組 44"/>
          <p:cNvGrpSpPr/>
          <p:nvPr/>
        </p:nvGrpSpPr>
        <p:grpSpPr>
          <a:xfrm>
            <a:off x="-116558" y="1587524"/>
            <a:ext cx="1108943" cy="252187"/>
            <a:chOff x="153223" y="-292249"/>
            <a:chExt cx="1166305" cy="400656"/>
          </a:xfrm>
        </p:grpSpPr>
        <p:sp>
          <p:nvSpPr>
            <p:cNvPr id="46" name="矩形 45"/>
            <p:cNvSpPr/>
            <p:nvPr/>
          </p:nvSpPr>
          <p:spPr>
            <a:xfrm>
              <a:off x="159895" y="-272397"/>
              <a:ext cx="1159633" cy="380804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47" name="文字方塊 46"/>
            <p:cNvSpPr txBox="1"/>
            <p:nvPr/>
          </p:nvSpPr>
          <p:spPr>
            <a:xfrm>
              <a:off x="153223" y="-292249"/>
              <a:ext cx="1159633" cy="3911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0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大學英文</a:t>
              </a:r>
              <a:r>
                <a:rPr lang="en-US" altLang="zh-TW" sz="1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(1)2/2</a:t>
              </a:r>
              <a:endParaRPr lang="zh-TW" altLang="en-US" sz="10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51" name="群組 50"/>
          <p:cNvGrpSpPr/>
          <p:nvPr/>
        </p:nvGrpSpPr>
        <p:grpSpPr>
          <a:xfrm>
            <a:off x="1161572" y="1272765"/>
            <a:ext cx="1126762" cy="267118"/>
            <a:chOff x="146629" y="75791"/>
            <a:chExt cx="1172899" cy="220949"/>
          </a:xfrm>
        </p:grpSpPr>
        <p:sp>
          <p:nvSpPr>
            <p:cNvPr id="52" name="矩形 51"/>
            <p:cNvSpPr/>
            <p:nvPr/>
          </p:nvSpPr>
          <p:spPr>
            <a:xfrm>
              <a:off x="159895" y="90087"/>
              <a:ext cx="1159633" cy="1959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53" name="文字方塊 52"/>
            <p:cNvSpPr txBox="1"/>
            <p:nvPr/>
          </p:nvSpPr>
          <p:spPr>
            <a:xfrm>
              <a:off x="146629" y="75791"/>
              <a:ext cx="1159633" cy="220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1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國文</a:t>
              </a:r>
              <a:r>
                <a:rPr lang="en-US" altLang="zh-TW" sz="11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(2)2/2</a:t>
              </a:r>
              <a:endParaRPr lang="zh-TW" altLang="en-US" sz="11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34" name="群組 33"/>
          <p:cNvGrpSpPr/>
          <p:nvPr/>
        </p:nvGrpSpPr>
        <p:grpSpPr>
          <a:xfrm>
            <a:off x="1168527" y="1576559"/>
            <a:ext cx="1114017" cy="250662"/>
            <a:chOff x="1175857" y="1778824"/>
            <a:chExt cx="1123083" cy="521080"/>
          </a:xfrm>
        </p:grpSpPr>
        <p:sp>
          <p:nvSpPr>
            <p:cNvPr id="58" name="矩形 57"/>
            <p:cNvSpPr/>
            <p:nvPr/>
          </p:nvSpPr>
          <p:spPr>
            <a:xfrm>
              <a:off x="1184922" y="1828719"/>
              <a:ext cx="1114018" cy="471185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59" name="文字方塊 58"/>
            <p:cNvSpPr txBox="1"/>
            <p:nvPr/>
          </p:nvSpPr>
          <p:spPr>
            <a:xfrm>
              <a:off x="1175857" y="1778824"/>
              <a:ext cx="1114018" cy="5118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0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大學英文</a:t>
              </a:r>
              <a:r>
                <a:rPr lang="en-US" altLang="zh-TW" sz="10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(2)2/2</a:t>
              </a:r>
              <a:endParaRPr lang="zh-TW" altLang="en-US" sz="10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43" name="群組 42"/>
          <p:cNvGrpSpPr/>
          <p:nvPr/>
        </p:nvGrpSpPr>
        <p:grpSpPr>
          <a:xfrm>
            <a:off x="2481010" y="1575336"/>
            <a:ext cx="1094822" cy="249576"/>
            <a:chOff x="2434497" y="4192829"/>
            <a:chExt cx="1121784" cy="528314"/>
          </a:xfrm>
        </p:grpSpPr>
        <p:sp>
          <p:nvSpPr>
            <p:cNvPr id="67" name="矩形 66"/>
            <p:cNvSpPr/>
            <p:nvPr/>
          </p:nvSpPr>
          <p:spPr>
            <a:xfrm>
              <a:off x="2442263" y="4249958"/>
              <a:ext cx="1114018" cy="471185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68" name="文字方塊 67"/>
            <p:cNvSpPr txBox="1"/>
            <p:nvPr/>
          </p:nvSpPr>
          <p:spPr>
            <a:xfrm>
              <a:off x="2434497" y="4192829"/>
              <a:ext cx="1114018" cy="521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0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大學英文</a:t>
              </a:r>
              <a:r>
                <a:rPr lang="en-US" altLang="zh-TW" sz="10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(3)2/2</a:t>
              </a:r>
              <a:endParaRPr lang="zh-TW" altLang="en-US" sz="10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76" name="群組 75"/>
          <p:cNvGrpSpPr/>
          <p:nvPr/>
        </p:nvGrpSpPr>
        <p:grpSpPr>
          <a:xfrm>
            <a:off x="5046683" y="1546567"/>
            <a:ext cx="1114018" cy="256097"/>
            <a:chOff x="1599146" y="92513"/>
            <a:chExt cx="1165285" cy="402866"/>
          </a:xfrm>
        </p:grpSpPr>
        <p:sp>
          <p:nvSpPr>
            <p:cNvPr id="77" name="矩形 76"/>
            <p:cNvSpPr/>
            <p:nvPr/>
          </p:nvSpPr>
          <p:spPr>
            <a:xfrm>
              <a:off x="1604798" y="105634"/>
              <a:ext cx="1159633" cy="389745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78" name="文字方塊 77"/>
            <p:cNvSpPr txBox="1"/>
            <p:nvPr/>
          </p:nvSpPr>
          <p:spPr>
            <a:xfrm>
              <a:off x="1599146" y="92513"/>
              <a:ext cx="1159633" cy="387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0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大學英文</a:t>
              </a:r>
              <a:r>
                <a:rPr lang="en-US" altLang="zh-TW" sz="10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(4)2/2</a:t>
              </a:r>
              <a:endParaRPr lang="zh-TW" altLang="en-US" sz="10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35" name="群組 34"/>
          <p:cNvGrpSpPr/>
          <p:nvPr/>
        </p:nvGrpSpPr>
        <p:grpSpPr>
          <a:xfrm>
            <a:off x="5075301" y="3403290"/>
            <a:ext cx="1092952" cy="261610"/>
            <a:chOff x="5043291" y="4747677"/>
            <a:chExt cx="1117828" cy="515388"/>
          </a:xfrm>
        </p:grpSpPr>
        <p:sp>
          <p:nvSpPr>
            <p:cNvPr id="84" name="矩形 83"/>
            <p:cNvSpPr/>
            <p:nvPr/>
          </p:nvSpPr>
          <p:spPr>
            <a:xfrm>
              <a:off x="5043291" y="4760400"/>
              <a:ext cx="1114018" cy="471185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85" name="文字方塊 84"/>
            <p:cNvSpPr txBox="1"/>
            <p:nvPr/>
          </p:nvSpPr>
          <p:spPr>
            <a:xfrm>
              <a:off x="5047101" y="4747677"/>
              <a:ext cx="1114018" cy="515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1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生活</a:t>
              </a:r>
              <a:r>
                <a:rPr lang="zh-TW" altLang="en-US" sz="11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藝術</a:t>
              </a:r>
              <a:r>
                <a:rPr lang="en-US" altLang="zh-TW" sz="11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1/1</a:t>
              </a:r>
              <a:endParaRPr lang="zh-TW" altLang="en-US" sz="11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sp>
        <p:nvSpPr>
          <p:cNvPr id="99" name="文字方塊 98"/>
          <p:cNvSpPr txBox="1"/>
          <p:nvPr/>
        </p:nvSpPr>
        <p:spPr>
          <a:xfrm>
            <a:off x="6340390" y="1843997"/>
            <a:ext cx="1114019" cy="237594"/>
          </a:xfrm>
          <a:prstGeom prst="rect">
            <a:avLst/>
          </a:prstGeom>
          <a:solidFill>
            <a:schemeClr val="accent5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100">
                <a:latin typeface="標楷體" pitchFamily="65" charset="-120"/>
                <a:ea typeface="標楷體" pitchFamily="65" charset="-12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r>
              <a:rPr lang="zh-TW" altLang="en-US" sz="900" dirty="0" smtClean="0">
                <a:solidFill>
                  <a:schemeClr val="tx1"/>
                </a:solidFill>
              </a:rPr>
              <a:t>英文論文寫作</a:t>
            </a:r>
            <a:r>
              <a:rPr lang="en-US" altLang="zh-TW" sz="900" dirty="0" smtClean="0">
                <a:solidFill>
                  <a:schemeClr val="tx1"/>
                </a:solidFill>
              </a:rPr>
              <a:t>2/2</a:t>
            </a:r>
            <a:endParaRPr lang="en-US" altLang="zh-TW" sz="900" dirty="0">
              <a:solidFill>
                <a:schemeClr val="tx1"/>
              </a:solidFill>
            </a:endParaRPr>
          </a:p>
        </p:txBody>
      </p:sp>
      <p:grpSp>
        <p:nvGrpSpPr>
          <p:cNvPr id="109" name="群組 108"/>
          <p:cNvGrpSpPr/>
          <p:nvPr/>
        </p:nvGrpSpPr>
        <p:grpSpPr>
          <a:xfrm>
            <a:off x="-102984" y="7346595"/>
            <a:ext cx="1087737" cy="263798"/>
            <a:chOff x="2828974" y="90087"/>
            <a:chExt cx="1170572" cy="389745"/>
          </a:xfrm>
        </p:grpSpPr>
        <p:sp>
          <p:nvSpPr>
            <p:cNvPr id="110" name="矩形 109"/>
            <p:cNvSpPr/>
            <p:nvPr/>
          </p:nvSpPr>
          <p:spPr>
            <a:xfrm>
              <a:off x="2839913" y="90087"/>
              <a:ext cx="1159633" cy="389745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11" name="文字方塊 110"/>
            <p:cNvSpPr txBox="1"/>
            <p:nvPr/>
          </p:nvSpPr>
          <p:spPr>
            <a:xfrm>
              <a:off x="2828974" y="95731"/>
              <a:ext cx="1159633" cy="2163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1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會計學</a:t>
              </a:r>
              <a:r>
                <a:rPr lang="en-US" altLang="zh-TW" sz="11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2/2</a:t>
              </a:r>
              <a:endParaRPr lang="zh-TW" altLang="en-US" sz="11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-102984" y="8591087"/>
            <a:ext cx="1077572" cy="282493"/>
            <a:chOff x="-108607" y="6719755"/>
            <a:chExt cx="1143135" cy="538498"/>
          </a:xfrm>
        </p:grpSpPr>
        <p:sp>
          <p:nvSpPr>
            <p:cNvPr id="113" name="矩形 112"/>
            <p:cNvSpPr/>
            <p:nvPr/>
          </p:nvSpPr>
          <p:spPr>
            <a:xfrm>
              <a:off x="-79490" y="6731873"/>
              <a:ext cx="1114018" cy="471185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14" name="文字方塊 113"/>
            <p:cNvSpPr txBox="1"/>
            <p:nvPr/>
          </p:nvSpPr>
          <p:spPr>
            <a:xfrm>
              <a:off x="-108607" y="6719755"/>
              <a:ext cx="1114018" cy="538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0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微積分</a:t>
              </a:r>
              <a:r>
                <a:rPr lang="en-US" altLang="zh-TW" sz="10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(</a:t>
              </a:r>
              <a:r>
                <a:rPr lang="zh-TW" altLang="en-US" sz="10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一</a:t>
              </a:r>
              <a:r>
                <a:rPr lang="en-US" altLang="zh-TW" sz="10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)2/2</a:t>
              </a:r>
              <a:endParaRPr lang="zh-TW" altLang="en-US" sz="10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sp>
        <p:nvSpPr>
          <p:cNvPr id="125" name="矩形 124"/>
          <p:cNvSpPr/>
          <p:nvPr/>
        </p:nvSpPr>
        <p:spPr>
          <a:xfrm>
            <a:off x="1170219" y="8591085"/>
            <a:ext cx="1079596" cy="252100"/>
          </a:xfrm>
          <a:prstGeom prst="rect">
            <a:avLst/>
          </a:prstGeom>
          <a:solidFill>
            <a:schemeClr val="accent4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微積分</a:t>
            </a:r>
            <a:r>
              <a:rPr lang="en-US" altLang="zh-TW" sz="1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1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)2/2</a:t>
            </a:r>
            <a:endParaRPr lang="zh-TW" altLang="en-US" sz="1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1" name="矩形 130"/>
          <p:cNvSpPr/>
          <p:nvPr/>
        </p:nvSpPr>
        <p:spPr>
          <a:xfrm>
            <a:off x="-106197" y="4032071"/>
            <a:ext cx="1090951" cy="226977"/>
          </a:xfrm>
          <a:prstGeom prst="rect">
            <a:avLst/>
          </a:prstGeom>
          <a:solidFill>
            <a:schemeClr val="accent3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管理學</a:t>
            </a:r>
            <a:r>
              <a:rPr lang="en-US" altLang="zh-TW" sz="1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2/2</a:t>
            </a:r>
            <a:endParaRPr lang="zh-TW" altLang="en-US" sz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42" name="矩形 141"/>
          <p:cNvSpPr/>
          <p:nvPr/>
        </p:nvSpPr>
        <p:spPr>
          <a:xfrm>
            <a:off x="10158650" y="3766980"/>
            <a:ext cx="2399894" cy="502751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zh-TW" altLang="en-US" sz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●運用</a:t>
            </a:r>
            <a:r>
              <a:rPr lang="zh-TW" altLang="en-US" sz="1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商學與資訊知識能力</a:t>
            </a:r>
            <a:endParaRPr lang="en-US" altLang="zh-TW" sz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zh-TW" altLang="en-US" sz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●吸收</a:t>
            </a:r>
            <a:r>
              <a:rPr lang="zh-TW" altLang="en-US" sz="1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商業與資訊發展</a:t>
            </a:r>
            <a:r>
              <a:rPr lang="zh-TW" altLang="en-US" sz="12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趨勢</a:t>
            </a:r>
            <a:r>
              <a:rPr lang="zh-TW" altLang="en-US" sz="1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能力</a:t>
            </a:r>
            <a:r>
              <a:rPr lang="en-US" altLang="zh-TW" sz="1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endParaRPr lang="zh-TW" altLang="en-US" sz="12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152" name="群組 151"/>
          <p:cNvGrpSpPr/>
          <p:nvPr/>
        </p:nvGrpSpPr>
        <p:grpSpPr>
          <a:xfrm>
            <a:off x="2519846" y="8441599"/>
            <a:ext cx="1042161" cy="245366"/>
            <a:chOff x="2839913" y="53662"/>
            <a:chExt cx="1159633" cy="415415"/>
          </a:xfrm>
        </p:grpSpPr>
        <p:sp>
          <p:nvSpPr>
            <p:cNvPr id="153" name="矩形 152"/>
            <p:cNvSpPr/>
            <p:nvPr/>
          </p:nvSpPr>
          <p:spPr>
            <a:xfrm>
              <a:off x="2839913" y="79332"/>
              <a:ext cx="1159633" cy="389745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54" name="文字方塊 153"/>
            <p:cNvSpPr txBox="1"/>
            <p:nvPr/>
          </p:nvSpPr>
          <p:spPr>
            <a:xfrm>
              <a:off x="2839913" y="53662"/>
              <a:ext cx="1159633" cy="220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1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統計學</a:t>
              </a:r>
              <a:r>
                <a:rPr lang="en-US" altLang="zh-TW" sz="11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3/3</a:t>
              </a:r>
              <a:endParaRPr lang="zh-TW" altLang="en-US" sz="11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sp>
        <p:nvSpPr>
          <p:cNvPr id="164" name="矩形 163"/>
          <p:cNvSpPr/>
          <p:nvPr/>
        </p:nvSpPr>
        <p:spPr>
          <a:xfrm>
            <a:off x="-138337" y="4356505"/>
            <a:ext cx="10253931" cy="1847508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65" name="矩形 164"/>
          <p:cNvSpPr/>
          <p:nvPr/>
        </p:nvSpPr>
        <p:spPr>
          <a:xfrm>
            <a:off x="-142622" y="3727997"/>
            <a:ext cx="10248434" cy="629515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67" name="矩形 166"/>
          <p:cNvSpPr/>
          <p:nvPr/>
        </p:nvSpPr>
        <p:spPr>
          <a:xfrm>
            <a:off x="10163674" y="4412931"/>
            <a:ext cx="2394870" cy="444903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lvl="1">
              <a:spcBef>
                <a:spcPts val="0"/>
              </a:spcBef>
            </a:pPr>
            <a:r>
              <a:rPr lang="zh-TW" altLang="en-US" sz="1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●專案</a:t>
            </a:r>
            <a:r>
              <a:rPr lang="zh-TW" altLang="en-US" sz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管理與系統開發之團隊</a:t>
            </a:r>
            <a:r>
              <a:rPr lang="zh-TW" altLang="en-US" sz="1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合</a:t>
            </a:r>
            <a:endParaRPr lang="en-US" altLang="zh-TW" sz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marL="0" lvl="1">
              <a:spcBef>
                <a:spcPts val="0"/>
              </a:spcBef>
            </a:pPr>
            <a:r>
              <a:rPr lang="zh-TW" altLang="en-US" sz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1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作能力</a:t>
            </a:r>
            <a:endParaRPr lang="zh-TW" altLang="en-US" sz="1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74" name="矩形 273"/>
          <p:cNvSpPr/>
          <p:nvPr/>
        </p:nvSpPr>
        <p:spPr>
          <a:xfrm>
            <a:off x="-142679" y="1246472"/>
            <a:ext cx="10253249" cy="973210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cxnSp>
        <p:nvCxnSpPr>
          <p:cNvPr id="281" name="直線單箭頭接點 280"/>
          <p:cNvCxnSpPr/>
          <p:nvPr/>
        </p:nvCxnSpPr>
        <p:spPr>
          <a:xfrm>
            <a:off x="10108199" y="4366623"/>
            <a:ext cx="2553478" cy="10409"/>
          </a:xfrm>
          <a:prstGeom prst="straightConnector1">
            <a:avLst/>
          </a:prstGeom>
          <a:ln>
            <a:solidFill>
              <a:srgbClr val="0070C0"/>
            </a:solidFill>
            <a:tailEnd type="oval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5" name="矩形 274"/>
          <p:cNvSpPr/>
          <p:nvPr/>
        </p:nvSpPr>
        <p:spPr>
          <a:xfrm>
            <a:off x="12795559" y="764209"/>
            <a:ext cx="1622967" cy="393636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人才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培育 </a:t>
            </a:r>
            <a:endParaRPr lang="zh-TW" alt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7" name="矩形 106"/>
          <p:cNvSpPr/>
          <p:nvPr/>
        </p:nvSpPr>
        <p:spPr>
          <a:xfrm>
            <a:off x="-853651" y="1246472"/>
            <a:ext cx="686902" cy="311003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總體能力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150437" y="324577"/>
            <a:ext cx="221209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適用</a:t>
            </a:r>
            <a:r>
              <a:rPr lang="en-US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104</a:t>
            </a:r>
            <a:r>
              <a:rPr lang="zh-TW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學年</a:t>
            </a:r>
            <a:r>
              <a:rPr lang="zh-TW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度入學生</a:t>
            </a:r>
            <a:endParaRPr lang="zh-TW" altLang="en-US" sz="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2" name="AutoShape 2"/>
          <p:cNvSpPr>
            <a:spLocks noChangeArrowheads="1"/>
          </p:cNvSpPr>
          <p:nvPr/>
        </p:nvSpPr>
        <p:spPr bwMode="auto">
          <a:xfrm>
            <a:off x="118918" y="126923"/>
            <a:ext cx="5042116" cy="49899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25400" cmpd="sng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i="0" u="none" strike="noStrike" cap="none" normalizeH="0" baseline="0" dirty="0" smtClean="0">
                <a:ln>
                  <a:noFill/>
                </a:ln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新細明體" pitchFamily="18" charset="-120"/>
              </a:rPr>
              <a:t>實踐大學商資學院  資訊</a:t>
            </a:r>
            <a:r>
              <a:rPr lang="zh-TW" altLang="en-US" spc="300" dirty="0" smtClean="0">
                <a:latin typeface="標楷體" panose="03000509000000000000" pitchFamily="65" charset="-120"/>
                <a:ea typeface="標楷體" panose="03000509000000000000" pitchFamily="65" charset="-120"/>
                <a:cs typeface="新細明體" pitchFamily="18" charset="-120"/>
              </a:rPr>
              <a:t>管理</a:t>
            </a:r>
            <a:r>
              <a:rPr kumimoji="1" lang="zh-TW" altLang="en-US" i="0" u="none" strike="noStrike" cap="none" spc="300" normalizeH="0" baseline="0" dirty="0" smtClean="0">
                <a:ln>
                  <a:noFill/>
                </a:ln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新細明體" pitchFamily="18" charset="-120"/>
              </a:rPr>
              <a:t>學系課程地圖</a:t>
            </a:r>
            <a:endParaRPr kumimoji="1" lang="zh-TW" altLang="zh-TW" sz="2000" i="0" u="none" strike="noStrike" cap="none" spc="300" normalizeH="0" baseline="0" dirty="0" smtClean="0">
              <a:ln>
                <a:noFill/>
              </a:ln>
              <a:effectLst/>
              <a:latin typeface="標楷體" panose="03000509000000000000" pitchFamily="65" charset="-120"/>
              <a:ea typeface="標楷體" panose="03000509000000000000" pitchFamily="65" charset="-120"/>
              <a:cs typeface="新細明體" pitchFamily="18" charset="-120"/>
            </a:endParaRPr>
          </a:p>
        </p:txBody>
      </p:sp>
      <p:sp>
        <p:nvSpPr>
          <p:cNvPr id="494" name="矩形 493"/>
          <p:cNvSpPr/>
          <p:nvPr/>
        </p:nvSpPr>
        <p:spPr>
          <a:xfrm>
            <a:off x="1144670" y="4732612"/>
            <a:ext cx="1075133" cy="242909"/>
          </a:xfrm>
          <a:prstGeom prst="rect">
            <a:avLst/>
          </a:prstGeom>
          <a:solidFill>
            <a:schemeClr val="accent4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9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程式設計</a:t>
            </a:r>
            <a:r>
              <a:rPr lang="en-US" altLang="zh-TW" sz="9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9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sz="9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)2/2</a:t>
            </a:r>
            <a:endParaRPr lang="zh-TW" altLang="en-US" sz="9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428" name="直線單箭頭接點 427"/>
          <p:cNvCxnSpPr/>
          <p:nvPr/>
        </p:nvCxnSpPr>
        <p:spPr>
          <a:xfrm flipV="1">
            <a:off x="10124940" y="10134067"/>
            <a:ext cx="2548115" cy="1"/>
          </a:xfrm>
          <a:prstGeom prst="straightConnector1">
            <a:avLst/>
          </a:prstGeom>
          <a:ln>
            <a:solidFill>
              <a:srgbClr val="0070C0"/>
            </a:solidFill>
            <a:tailEnd type="oval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5" name="矩形 224"/>
          <p:cNvSpPr/>
          <p:nvPr/>
        </p:nvSpPr>
        <p:spPr>
          <a:xfrm>
            <a:off x="3784310" y="6428695"/>
            <a:ext cx="1046112" cy="233075"/>
          </a:xfrm>
          <a:prstGeom prst="rect">
            <a:avLst/>
          </a:prstGeom>
          <a:solidFill>
            <a:schemeClr val="accent5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80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資訊倫理與法律</a:t>
            </a:r>
            <a:r>
              <a:rPr lang="en-US" altLang="zh-TW" sz="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8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03" name="矩形 202"/>
          <p:cNvSpPr/>
          <p:nvPr/>
        </p:nvSpPr>
        <p:spPr>
          <a:xfrm>
            <a:off x="2463948" y="4732612"/>
            <a:ext cx="1092265" cy="247516"/>
          </a:xfrm>
          <a:prstGeom prst="rect">
            <a:avLst/>
          </a:prstGeom>
          <a:solidFill>
            <a:schemeClr val="accent4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物件導向設計原理</a:t>
            </a:r>
            <a:r>
              <a:rPr lang="en-US" altLang="zh-TW" sz="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8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04" name="矩形 203"/>
          <p:cNvSpPr/>
          <p:nvPr/>
        </p:nvSpPr>
        <p:spPr>
          <a:xfrm>
            <a:off x="2503661" y="5475478"/>
            <a:ext cx="1056090" cy="226444"/>
          </a:xfrm>
          <a:prstGeom prst="rect">
            <a:avLst/>
          </a:prstGeom>
          <a:solidFill>
            <a:schemeClr val="accent4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9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網頁程式設計</a:t>
            </a:r>
            <a:r>
              <a:rPr lang="en-US" altLang="zh-TW" sz="9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9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62" name="矩形 261"/>
          <p:cNvSpPr/>
          <p:nvPr/>
        </p:nvSpPr>
        <p:spPr>
          <a:xfrm>
            <a:off x="-102984" y="4727483"/>
            <a:ext cx="1095369" cy="233650"/>
          </a:xfrm>
          <a:prstGeom prst="rect">
            <a:avLst/>
          </a:prstGeom>
          <a:solidFill>
            <a:schemeClr val="accent4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9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程式設計</a:t>
            </a:r>
            <a:r>
              <a:rPr lang="en-US" altLang="zh-TW" sz="9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9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z="9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)2/2</a:t>
            </a:r>
            <a:endParaRPr lang="zh-TW" altLang="en-US" sz="9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18" name="矩形 317"/>
          <p:cNvSpPr/>
          <p:nvPr/>
        </p:nvSpPr>
        <p:spPr>
          <a:xfrm>
            <a:off x="-141062" y="6977597"/>
            <a:ext cx="10251765" cy="1050567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334" name="矩形 333"/>
          <p:cNvSpPr/>
          <p:nvPr/>
        </p:nvSpPr>
        <p:spPr>
          <a:xfrm>
            <a:off x="10156232" y="6253657"/>
            <a:ext cx="2402311" cy="254182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Bef>
                <a:spcPts val="0"/>
              </a:spcBef>
            </a:pPr>
            <a:r>
              <a:rPr lang="zh-TW" altLang="en-US" sz="11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●商業應用和溝通表達之</a:t>
            </a:r>
            <a:r>
              <a:rPr lang="zh-TW" altLang="en-US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能力</a:t>
            </a:r>
            <a:endParaRPr lang="en-US" altLang="zh-TW" sz="11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0"/>
              </a:spcBef>
            </a:pPr>
            <a:endParaRPr lang="zh-TW" altLang="en-US" sz="10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34" name="矩形 233"/>
          <p:cNvSpPr/>
          <p:nvPr/>
        </p:nvSpPr>
        <p:spPr>
          <a:xfrm>
            <a:off x="6377490" y="5638765"/>
            <a:ext cx="1112713" cy="233074"/>
          </a:xfrm>
          <a:prstGeom prst="rect">
            <a:avLst/>
          </a:prstGeom>
          <a:solidFill>
            <a:schemeClr val="accent5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90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.NET</a:t>
            </a:r>
            <a:r>
              <a:rPr lang="zh-TW" altLang="zh-TW" sz="90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實務應用</a:t>
            </a:r>
            <a:r>
              <a:rPr lang="en-US" altLang="zh-TW" sz="9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9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56" name="矩形 255"/>
          <p:cNvSpPr/>
          <p:nvPr/>
        </p:nvSpPr>
        <p:spPr>
          <a:xfrm>
            <a:off x="5051436" y="1839711"/>
            <a:ext cx="1113008" cy="236171"/>
          </a:xfrm>
          <a:prstGeom prst="rect">
            <a:avLst/>
          </a:prstGeom>
          <a:solidFill>
            <a:schemeClr val="accent5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9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英文論文閱讀 </a:t>
            </a:r>
            <a:r>
              <a:rPr lang="en-US" altLang="zh-TW" sz="9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2/2</a:t>
            </a:r>
            <a:endParaRPr lang="en-US" altLang="zh-TW" sz="9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58" name="矩形 257"/>
          <p:cNvSpPr/>
          <p:nvPr/>
        </p:nvSpPr>
        <p:spPr>
          <a:xfrm>
            <a:off x="5058225" y="4857834"/>
            <a:ext cx="1076745" cy="226444"/>
          </a:xfrm>
          <a:prstGeom prst="rect">
            <a:avLst/>
          </a:prstGeom>
          <a:solidFill>
            <a:schemeClr val="accent5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85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SCJP</a:t>
            </a:r>
            <a:r>
              <a:rPr lang="zh-TW" altLang="zh-TW" sz="85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實務應用</a:t>
            </a:r>
            <a:r>
              <a:rPr lang="en-US" altLang="zh-TW" sz="85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85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59" name="矩形 258"/>
          <p:cNvSpPr/>
          <p:nvPr/>
        </p:nvSpPr>
        <p:spPr>
          <a:xfrm>
            <a:off x="5065253" y="6612644"/>
            <a:ext cx="1050103" cy="226445"/>
          </a:xfrm>
          <a:prstGeom prst="rect">
            <a:avLst/>
          </a:prstGeom>
          <a:solidFill>
            <a:schemeClr val="accent5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70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商務實務經營系統模擬</a:t>
            </a:r>
            <a:r>
              <a:rPr lang="en-US" altLang="zh-TW" sz="7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7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21" name="矩形 220"/>
          <p:cNvSpPr/>
          <p:nvPr/>
        </p:nvSpPr>
        <p:spPr>
          <a:xfrm>
            <a:off x="-517490" y="6977597"/>
            <a:ext cx="350741" cy="1050567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altLang="zh-TW" sz="14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E</a:t>
            </a:r>
          </a:p>
          <a:p>
            <a:pPr algn="ctr"/>
            <a:r>
              <a:rPr lang="en-US" altLang="zh-TW" sz="14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R</a:t>
            </a:r>
          </a:p>
          <a:p>
            <a:pPr algn="ctr"/>
            <a:r>
              <a:rPr lang="en-US" altLang="zh-TW" sz="14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</a:t>
            </a:r>
            <a:endParaRPr lang="zh-TW" altLang="en-US" sz="14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36" name="矩形 235"/>
          <p:cNvSpPr/>
          <p:nvPr/>
        </p:nvSpPr>
        <p:spPr>
          <a:xfrm>
            <a:off x="-853923" y="9381492"/>
            <a:ext cx="687174" cy="752578"/>
          </a:xfrm>
          <a:prstGeom prst="rect">
            <a:avLst/>
          </a:prstGeom>
          <a:solidFill>
            <a:srgbClr val="9966FF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專題</a:t>
            </a:r>
            <a:endParaRPr lang="en-US" altLang="zh-TW" sz="1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實務</a:t>
            </a:r>
            <a:endParaRPr lang="zh-TW" altLang="en-US" sz="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77" name="矩形 276"/>
          <p:cNvSpPr/>
          <p:nvPr/>
        </p:nvSpPr>
        <p:spPr>
          <a:xfrm>
            <a:off x="7664225" y="3885746"/>
            <a:ext cx="1114017" cy="197598"/>
          </a:xfrm>
          <a:prstGeom prst="rect">
            <a:avLst/>
          </a:prstGeom>
          <a:solidFill>
            <a:schemeClr val="accent3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企業倫理</a:t>
            </a:r>
            <a:r>
              <a:rPr lang="en-US" altLang="zh-TW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2/2</a:t>
            </a:r>
            <a:endParaRPr lang="zh-TW" altLang="en-US" sz="11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44" name="矩形 243"/>
          <p:cNvSpPr/>
          <p:nvPr/>
        </p:nvSpPr>
        <p:spPr>
          <a:xfrm>
            <a:off x="-102985" y="5619109"/>
            <a:ext cx="1092427" cy="238921"/>
          </a:xfrm>
          <a:prstGeom prst="rect">
            <a:avLst/>
          </a:prstGeom>
          <a:solidFill>
            <a:schemeClr val="accent4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9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數位媒體概論</a:t>
            </a:r>
            <a:r>
              <a:rPr lang="en-US" altLang="zh-TW" sz="9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2/2</a:t>
            </a:r>
            <a:endParaRPr lang="zh-TW" altLang="en-US" sz="9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45" name="矩形 244"/>
          <p:cNvSpPr/>
          <p:nvPr/>
        </p:nvSpPr>
        <p:spPr>
          <a:xfrm>
            <a:off x="1139647" y="6456052"/>
            <a:ext cx="1069450" cy="211529"/>
          </a:xfrm>
          <a:prstGeom prst="rect">
            <a:avLst/>
          </a:prstGeom>
          <a:solidFill>
            <a:schemeClr val="accent4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經濟學</a:t>
            </a:r>
            <a:r>
              <a:rPr lang="en-US" altLang="zh-TW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11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46" name="矩形 245"/>
          <p:cNvSpPr/>
          <p:nvPr/>
        </p:nvSpPr>
        <p:spPr>
          <a:xfrm>
            <a:off x="1148447" y="7338310"/>
            <a:ext cx="1110902" cy="266429"/>
          </a:xfrm>
          <a:prstGeom prst="rect">
            <a:avLst/>
          </a:prstGeom>
          <a:solidFill>
            <a:schemeClr val="accent4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9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資訊管理導論</a:t>
            </a:r>
            <a:r>
              <a:rPr lang="en-US" altLang="zh-TW" sz="9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9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47" name="矩形 246"/>
          <p:cNvSpPr/>
          <p:nvPr/>
        </p:nvSpPr>
        <p:spPr>
          <a:xfrm>
            <a:off x="1137375" y="5615887"/>
            <a:ext cx="1071721" cy="242143"/>
          </a:xfrm>
          <a:prstGeom prst="rect">
            <a:avLst/>
          </a:prstGeom>
          <a:solidFill>
            <a:schemeClr val="accent4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9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計算機概論</a:t>
            </a:r>
            <a:r>
              <a:rPr lang="en-US" altLang="zh-TW" sz="9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2/2</a:t>
            </a:r>
            <a:endParaRPr lang="zh-TW" altLang="en-US" sz="9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06" name="矩形 205"/>
          <p:cNvSpPr/>
          <p:nvPr/>
        </p:nvSpPr>
        <p:spPr>
          <a:xfrm>
            <a:off x="3795753" y="7397666"/>
            <a:ext cx="1062411" cy="230154"/>
          </a:xfrm>
          <a:prstGeom prst="rect">
            <a:avLst/>
          </a:prstGeom>
          <a:solidFill>
            <a:schemeClr val="accent4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資料庫管理</a:t>
            </a:r>
            <a:r>
              <a:rPr lang="en-US" altLang="zh-TW" sz="1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10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07" name="矩形 206"/>
          <p:cNvSpPr/>
          <p:nvPr/>
        </p:nvSpPr>
        <p:spPr>
          <a:xfrm>
            <a:off x="3795753" y="4446154"/>
            <a:ext cx="1034669" cy="221026"/>
          </a:xfrm>
          <a:prstGeom prst="rect">
            <a:avLst/>
          </a:prstGeom>
          <a:solidFill>
            <a:schemeClr val="accent4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系統分析與設計</a:t>
            </a:r>
            <a:r>
              <a:rPr lang="en-US" altLang="zh-TW" sz="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8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08" name="矩形 207"/>
          <p:cNvSpPr/>
          <p:nvPr/>
        </p:nvSpPr>
        <p:spPr>
          <a:xfrm>
            <a:off x="3795753" y="5621101"/>
            <a:ext cx="1034669" cy="250738"/>
          </a:xfrm>
          <a:prstGeom prst="rect">
            <a:avLst/>
          </a:prstGeom>
          <a:solidFill>
            <a:schemeClr val="accent4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資訊網路</a:t>
            </a:r>
            <a:r>
              <a:rPr lang="en-US" altLang="zh-TW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11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29" name="矩形 228"/>
          <p:cNvSpPr/>
          <p:nvPr/>
        </p:nvSpPr>
        <p:spPr>
          <a:xfrm>
            <a:off x="5112436" y="9428628"/>
            <a:ext cx="1052092" cy="208670"/>
          </a:xfrm>
          <a:prstGeom prst="rect">
            <a:avLst/>
          </a:prstGeom>
          <a:solidFill>
            <a:schemeClr val="accent4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專題</a:t>
            </a:r>
            <a:r>
              <a:rPr lang="en-US" altLang="zh-TW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)2/2</a:t>
            </a:r>
            <a:endParaRPr lang="zh-TW" altLang="en-US" sz="11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30" name="矩形 229"/>
          <p:cNvSpPr/>
          <p:nvPr/>
        </p:nvSpPr>
        <p:spPr>
          <a:xfrm>
            <a:off x="5065122" y="6316167"/>
            <a:ext cx="1055944" cy="223504"/>
          </a:xfrm>
          <a:prstGeom prst="rect">
            <a:avLst/>
          </a:prstGeom>
          <a:solidFill>
            <a:schemeClr val="accent4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電子商務</a:t>
            </a:r>
            <a:r>
              <a:rPr lang="en-US" altLang="zh-TW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11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54" name="矩形 253"/>
          <p:cNvSpPr/>
          <p:nvPr/>
        </p:nvSpPr>
        <p:spPr>
          <a:xfrm>
            <a:off x="7736699" y="9421571"/>
            <a:ext cx="1041544" cy="215728"/>
          </a:xfrm>
          <a:prstGeom prst="rect">
            <a:avLst/>
          </a:prstGeom>
          <a:solidFill>
            <a:schemeClr val="accent4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專題</a:t>
            </a:r>
            <a:r>
              <a:rPr lang="en-US" altLang="zh-TW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三</a:t>
            </a:r>
            <a:r>
              <a:rPr lang="en-US" altLang="zh-TW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)2/2</a:t>
            </a:r>
            <a:endParaRPr lang="zh-TW" altLang="en-US" sz="11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55" name="矩形 254"/>
          <p:cNvSpPr/>
          <p:nvPr/>
        </p:nvSpPr>
        <p:spPr>
          <a:xfrm>
            <a:off x="8991383" y="7383358"/>
            <a:ext cx="1041302" cy="217817"/>
          </a:xfrm>
          <a:prstGeom prst="rect">
            <a:avLst/>
          </a:prstGeom>
          <a:solidFill>
            <a:schemeClr val="accent4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9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顧客關係管理</a:t>
            </a:r>
            <a:r>
              <a:rPr lang="en-US" altLang="zh-TW" sz="9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9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78" name="矩形 277"/>
          <p:cNvSpPr/>
          <p:nvPr/>
        </p:nvSpPr>
        <p:spPr>
          <a:xfrm>
            <a:off x="6416674" y="9428628"/>
            <a:ext cx="1040974" cy="208670"/>
          </a:xfrm>
          <a:prstGeom prst="rect">
            <a:avLst/>
          </a:prstGeom>
          <a:solidFill>
            <a:schemeClr val="accent4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專題</a:t>
            </a:r>
            <a:r>
              <a:rPr lang="en-US" altLang="zh-TW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)2/2</a:t>
            </a:r>
            <a:endParaRPr lang="zh-TW" altLang="en-US" sz="11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80" name="矩形 279"/>
          <p:cNvSpPr/>
          <p:nvPr/>
        </p:nvSpPr>
        <p:spPr>
          <a:xfrm>
            <a:off x="6416674" y="7089741"/>
            <a:ext cx="1037736" cy="253101"/>
          </a:xfrm>
          <a:prstGeom prst="rect">
            <a:avLst/>
          </a:prstGeom>
          <a:solidFill>
            <a:schemeClr val="accent4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9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企業資源規劃</a:t>
            </a:r>
            <a:r>
              <a:rPr lang="en-US" altLang="zh-TW" sz="9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9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87" name="矩形 286"/>
          <p:cNvSpPr/>
          <p:nvPr/>
        </p:nvSpPr>
        <p:spPr>
          <a:xfrm>
            <a:off x="-853923" y="4359849"/>
            <a:ext cx="336433" cy="2613372"/>
          </a:xfrm>
          <a:prstGeom prst="rect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電子商務模組</a:t>
            </a:r>
            <a:endParaRPr lang="zh-TW" altLang="en-US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08" name="矩形 307"/>
          <p:cNvSpPr/>
          <p:nvPr/>
        </p:nvSpPr>
        <p:spPr>
          <a:xfrm>
            <a:off x="2503661" y="5747168"/>
            <a:ext cx="1058346" cy="226444"/>
          </a:xfrm>
          <a:prstGeom prst="rect">
            <a:avLst/>
          </a:prstGeom>
          <a:solidFill>
            <a:schemeClr val="accent5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70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網站美工與視覺設計</a:t>
            </a:r>
            <a:r>
              <a:rPr lang="en-US" altLang="zh-TW" sz="7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7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10" name="矩形 309"/>
          <p:cNvSpPr/>
          <p:nvPr/>
        </p:nvSpPr>
        <p:spPr>
          <a:xfrm>
            <a:off x="3795753" y="5351375"/>
            <a:ext cx="1034670" cy="226443"/>
          </a:xfrm>
          <a:prstGeom prst="rect">
            <a:avLst/>
          </a:prstGeom>
          <a:solidFill>
            <a:schemeClr val="accent5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80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網路伺服器管理</a:t>
            </a:r>
            <a:r>
              <a:rPr lang="en-US" altLang="zh-TW" sz="80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3/3</a:t>
            </a:r>
            <a:endParaRPr lang="zh-TW" altLang="en-US" sz="800" dirty="0">
              <a:solidFill>
                <a:schemeClr val="tx1"/>
              </a:solidFill>
              <a:latin typeface="Times" pitchFamily="18" charset="0"/>
              <a:ea typeface="標楷體" pitchFamily="65" charset="-120"/>
            </a:endParaRPr>
          </a:p>
        </p:txBody>
      </p:sp>
      <p:sp>
        <p:nvSpPr>
          <p:cNvPr id="311" name="矩形 310"/>
          <p:cNvSpPr/>
          <p:nvPr/>
        </p:nvSpPr>
        <p:spPr>
          <a:xfrm>
            <a:off x="3787101" y="4987601"/>
            <a:ext cx="1043321" cy="220064"/>
          </a:xfrm>
          <a:prstGeom prst="rect">
            <a:avLst/>
          </a:prstGeom>
          <a:solidFill>
            <a:schemeClr val="accent5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資料結構</a:t>
            </a:r>
            <a:r>
              <a:rPr lang="en-US" altLang="zh-TW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11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12" name="矩形 311"/>
          <p:cNvSpPr/>
          <p:nvPr/>
        </p:nvSpPr>
        <p:spPr>
          <a:xfrm>
            <a:off x="3795753" y="4710505"/>
            <a:ext cx="1034669" cy="238125"/>
          </a:xfrm>
          <a:prstGeom prst="rect">
            <a:avLst/>
          </a:prstGeom>
          <a:solidFill>
            <a:schemeClr val="accent5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85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視窗程式設計</a:t>
            </a:r>
            <a:r>
              <a:rPr lang="en-US" altLang="zh-TW" sz="85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85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15" name="矩形 314"/>
          <p:cNvSpPr/>
          <p:nvPr/>
        </p:nvSpPr>
        <p:spPr>
          <a:xfrm>
            <a:off x="6416674" y="7670808"/>
            <a:ext cx="1037736" cy="220064"/>
          </a:xfrm>
          <a:prstGeom prst="rect">
            <a:avLst/>
          </a:prstGeom>
          <a:solidFill>
            <a:schemeClr val="accent5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100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供應鏈管理</a:t>
            </a:r>
            <a:r>
              <a:rPr lang="en-US" altLang="zh-TW" sz="1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10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19" name="矩形 318"/>
          <p:cNvSpPr/>
          <p:nvPr/>
        </p:nvSpPr>
        <p:spPr>
          <a:xfrm>
            <a:off x="6416674" y="8614382"/>
            <a:ext cx="1037736" cy="226503"/>
          </a:xfrm>
          <a:prstGeom prst="rect">
            <a:avLst/>
          </a:prstGeom>
          <a:solidFill>
            <a:schemeClr val="accent5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1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物聯網應用</a:t>
            </a:r>
            <a:r>
              <a:rPr lang="en-US" altLang="zh-TW" sz="1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10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20" name="矩形 319"/>
          <p:cNvSpPr/>
          <p:nvPr/>
        </p:nvSpPr>
        <p:spPr>
          <a:xfrm>
            <a:off x="7703958" y="7375637"/>
            <a:ext cx="1074284" cy="234756"/>
          </a:xfrm>
          <a:prstGeom prst="rect">
            <a:avLst/>
          </a:prstGeom>
          <a:solidFill>
            <a:schemeClr val="accent5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75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企業資源規劃實務</a:t>
            </a:r>
            <a:r>
              <a:rPr lang="en-US" altLang="zh-TW" sz="75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75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21" name="矩形 320"/>
          <p:cNvSpPr/>
          <p:nvPr/>
        </p:nvSpPr>
        <p:spPr>
          <a:xfrm>
            <a:off x="7741721" y="5480855"/>
            <a:ext cx="1029035" cy="234117"/>
          </a:xfrm>
          <a:prstGeom prst="rect">
            <a:avLst/>
          </a:prstGeom>
          <a:solidFill>
            <a:schemeClr val="accent5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80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LPIC</a:t>
            </a:r>
            <a:r>
              <a:rPr lang="zh-TW" altLang="zh-TW" sz="80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實務應用</a:t>
            </a:r>
            <a:r>
              <a:rPr lang="en-US" altLang="zh-TW" sz="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8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22" name="矩形 321"/>
          <p:cNvSpPr/>
          <p:nvPr/>
        </p:nvSpPr>
        <p:spPr>
          <a:xfrm>
            <a:off x="7746746" y="5781933"/>
            <a:ext cx="1023346" cy="220003"/>
          </a:xfrm>
          <a:prstGeom prst="rect">
            <a:avLst/>
          </a:prstGeom>
          <a:solidFill>
            <a:schemeClr val="accent5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80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電子商務網站實務</a:t>
            </a:r>
            <a:r>
              <a:rPr lang="en-US" altLang="zh-TW" sz="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8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23" name="矩形 322"/>
          <p:cNvSpPr/>
          <p:nvPr/>
        </p:nvSpPr>
        <p:spPr>
          <a:xfrm>
            <a:off x="7746745" y="6592548"/>
            <a:ext cx="1023347" cy="220066"/>
          </a:xfrm>
          <a:prstGeom prst="rect">
            <a:avLst/>
          </a:prstGeom>
          <a:solidFill>
            <a:schemeClr val="accent5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80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企業</a:t>
            </a:r>
            <a:r>
              <a:rPr lang="en-US" altLang="zh-TW" sz="80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IT</a:t>
            </a:r>
            <a:r>
              <a:rPr lang="zh-TW" altLang="zh-TW" sz="80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個案研究</a:t>
            </a:r>
            <a:r>
              <a:rPr lang="en-US" altLang="zh-TW" sz="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8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25" name="矩形 324"/>
          <p:cNvSpPr/>
          <p:nvPr/>
        </p:nvSpPr>
        <p:spPr>
          <a:xfrm>
            <a:off x="6377491" y="4722970"/>
            <a:ext cx="1114018" cy="227014"/>
          </a:xfrm>
          <a:prstGeom prst="rect">
            <a:avLst/>
          </a:prstGeom>
          <a:solidFill>
            <a:schemeClr val="accent5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75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行動商務</a:t>
            </a:r>
            <a:r>
              <a:rPr lang="zh-TW" altLang="en-US" sz="75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程式設計</a:t>
            </a:r>
            <a:r>
              <a:rPr lang="en-US" altLang="zh-TW" sz="75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75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27" name="矩形 326"/>
          <p:cNvSpPr/>
          <p:nvPr/>
        </p:nvSpPr>
        <p:spPr>
          <a:xfrm>
            <a:off x="8981612" y="6322527"/>
            <a:ext cx="1036001" cy="183797"/>
          </a:xfrm>
          <a:prstGeom prst="rect">
            <a:avLst/>
          </a:prstGeom>
          <a:solidFill>
            <a:schemeClr val="accent5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110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創業管理</a:t>
            </a:r>
            <a:r>
              <a:rPr lang="en-US" altLang="zh-TW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11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17" name="矩形 516"/>
          <p:cNvSpPr/>
          <p:nvPr/>
        </p:nvSpPr>
        <p:spPr>
          <a:xfrm>
            <a:off x="10159784" y="9421571"/>
            <a:ext cx="2408587" cy="581564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0"/>
              </a:spcBef>
            </a:pPr>
            <a:r>
              <a:rPr lang="zh-TW" altLang="en-US" sz="10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●專案管理與系統開發之團隊</a:t>
            </a:r>
            <a:r>
              <a:rPr lang="zh-TW" altLang="en-US" sz="1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合作能力</a:t>
            </a:r>
          </a:p>
          <a:p>
            <a:pPr marL="0" lvl="1">
              <a:spcBef>
                <a:spcPts val="0"/>
              </a:spcBef>
            </a:pPr>
            <a:r>
              <a:rPr lang="zh-TW" altLang="en-US" sz="1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●</a:t>
            </a:r>
            <a:r>
              <a:rPr lang="zh-TW" altLang="en-US" sz="10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吸收專業相關新知和領域發展</a:t>
            </a:r>
            <a:r>
              <a:rPr lang="zh-TW" altLang="en-US" sz="1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趨</a:t>
            </a:r>
            <a:r>
              <a:rPr lang="zh-TW" altLang="en-US" sz="10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勢</a:t>
            </a:r>
            <a:r>
              <a:rPr lang="zh-TW" altLang="en-US" sz="1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之</a:t>
            </a:r>
            <a:endParaRPr lang="zh-TW" altLang="en-US" sz="10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marL="0" lvl="1">
              <a:spcBef>
                <a:spcPts val="0"/>
              </a:spcBef>
            </a:pPr>
            <a:r>
              <a:rPr lang="zh-TW" altLang="en-US" sz="1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 能力</a:t>
            </a:r>
            <a:endParaRPr lang="zh-TW" altLang="en-US" sz="10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19" name="矩形 518"/>
          <p:cNvSpPr/>
          <p:nvPr/>
        </p:nvSpPr>
        <p:spPr>
          <a:xfrm>
            <a:off x="12795559" y="4563651"/>
            <a:ext cx="1622967" cy="279655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7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程式設計人才</a:t>
            </a:r>
            <a:endParaRPr lang="zh-TW" altLang="en-US" sz="17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20" name="矩形 519"/>
          <p:cNvSpPr/>
          <p:nvPr/>
        </p:nvSpPr>
        <p:spPr>
          <a:xfrm>
            <a:off x="12798030" y="6473510"/>
            <a:ext cx="1620495" cy="284155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7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網路行銷人才</a:t>
            </a:r>
            <a:endParaRPr lang="zh-TW" altLang="en-US" sz="17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21" name="矩形 520"/>
          <p:cNvSpPr/>
          <p:nvPr/>
        </p:nvSpPr>
        <p:spPr>
          <a:xfrm>
            <a:off x="12795559" y="4883332"/>
            <a:ext cx="1622967" cy="275030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7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系統分析人才</a:t>
            </a:r>
            <a:endParaRPr lang="zh-TW" altLang="en-US" sz="17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22" name="矩形 521"/>
          <p:cNvSpPr/>
          <p:nvPr/>
        </p:nvSpPr>
        <p:spPr>
          <a:xfrm>
            <a:off x="12798031" y="5469993"/>
            <a:ext cx="1620495" cy="297915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7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網站建構人才</a:t>
            </a:r>
            <a:endParaRPr lang="zh-TW" altLang="en-US" sz="17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23" name="矩形 522"/>
          <p:cNvSpPr/>
          <p:nvPr/>
        </p:nvSpPr>
        <p:spPr>
          <a:xfrm>
            <a:off x="12798031" y="5801498"/>
            <a:ext cx="1620495" cy="293278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7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網站管理人才</a:t>
            </a:r>
            <a:endParaRPr lang="zh-TW" altLang="en-US" sz="17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24" name="矩形 523"/>
          <p:cNvSpPr/>
          <p:nvPr/>
        </p:nvSpPr>
        <p:spPr>
          <a:xfrm>
            <a:off x="12812736" y="8458272"/>
            <a:ext cx="1651649" cy="292218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巨量資料分析人才</a:t>
            </a:r>
            <a:endParaRPr lang="zh-TW" altLang="en-US" sz="1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26" name="矩形 525"/>
          <p:cNvSpPr/>
          <p:nvPr/>
        </p:nvSpPr>
        <p:spPr>
          <a:xfrm>
            <a:off x="12808089" y="8820876"/>
            <a:ext cx="1651649" cy="271122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7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雲端應用人才</a:t>
            </a:r>
            <a:endParaRPr lang="zh-TW" altLang="en-US" sz="17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14" name="矩形 213"/>
          <p:cNvSpPr/>
          <p:nvPr/>
        </p:nvSpPr>
        <p:spPr>
          <a:xfrm>
            <a:off x="-110215" y="3786403"/>
            <a:ext cx="1096255" cy="213119"/>
          </a:xfrm>
          <a:prstGeom prst="rect">
            <a:avLst/>
          </a:prstGeom>
          <a:solidFill>
            <a:schemeClr val="accent3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9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資訊科技應用</a:t>
            </a:r>
            <a:r>
              <a:rPr lang="en-US" altLang="zh-TW" sz="9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2/2</a:t>
            </a:r>
          </a:p>
        </p:txBody>
      </p:sp>
      <p:grpSp>
        <p:nvGrpSpPr>
          <p:cNvPr id="4" name="群組 3"/>
          <p:cNvGrpSpPr/>
          <p:nvPr/>
        </p:nvGrpSpPr>
        <p:grpSpPr>
          <a:xfrm>
            <a:off x="7641665" y="1846829"/>
            <a:ext cx="1131685" cy="229053"/>
            <a:chOff x="7607134" y="4062590"/>
            <a:chExt cx="1131685" cy="512747"/>
          </a:xfrm>
        </p:grpSpPr>
        <p:sp>
          <p:nvSpPr>
            <p:cNvPr id="210" name="矩形 209"/>
            <p:cNvSpPr/>
            <p:nvPr/>
          </p:nvSpPr>
          <p:spPr>
            <a:xfrm>
              <a:off x="7624799" y="4062590"/>
              <a:ext cx="1114020" cy="512747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211" name="文字方塊 210"/>
            <p:cNvSpPr txBox="1"/>
            <p:nvPr/>
          </p:nvSpPr>
          <p:spPr>
            <a:xfrm>
              <a:off x="7607134" y="4106976"/>
              <a:ext cx="1114020" cy="430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65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英語文畢業能力指標</a:t>
              </a:r>
              <a:r>
                <a:rPr lang="en-US" altLang="zh-TW" sz="65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0/2</a:t>
              </a:r>
              <a:endParaRPr lang="zh-TW" altLang="en-US" sz="65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cxnSp>
        <p:nvCxnSpPr>
          <p:cNvPr id="345" name="直線單箭頭接點 344"/>
          <p:cNvCxnSpPr/>
          <p:nvPr/>
        </p:nvCxnSpPr>
        <p:spPr>
          <a:xfrm>
            <a:off x="1009558" y="1426567"/>
            <a:ext cx="163261" cy="2487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0" name="群組 39"/>
          <p:cNvGrpSpPr/>
          <p:nvPr/>
        </p:nvGrpSpPr>
        <p:grpSpPr>
          <a:xfrm>
            <a:off x="-122164" y="2251719"/>
            <a:ext cx="1112672" cy="246177"/>
            <a:chOff x="159895" y="75597"/>
            <a:chExt cx="1159633" cy="404235"/>
          </a:xfrm>
        </p:grpSpPr>
        <p:sp>
          <p:nvSpPr>
            <p:cNvPr id="41" name="矩形 40"/>
            <p:cNvSpPr/>
            <p:nvPr/>
          </p:nvSpPr>
          <p:spPr>
            <a:xfrm>
              <a:off x="159895" y="90087"/>
              <a:ext cx="1159633" cy="389745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42" name="文字方塊 41"/>
            <p:cNvSpPr txBox="1"/>
            <p:nvPr/>
          </p:nvSpPr>
          <p:spPr>
            <a:xfrm>
              <a:off x="159895" y="75597"/>
              <a:ext cx="1159633" cy="220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1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體育</a:t>
              </a:r>
              <a:r>
                <a:rPr lang="en-US" altLang="zh-TW" sz="11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(1)0/2</a:t>
              </a:r>
              <a:endParaRPr lang="zh-TW" altLang="en-US" sz="11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25" name="群組 24"/>
          <p:cNvGrpSpPr/>
          <p:nvPr/>
        </p:nvGrpSpPr>
        <p:grpSpPr>
          <a:xfrm>
            <a:off x="1137375" y="2605092"/>
            <a:ext cx="1145218" cy="307777"/>
            <a:chOff x="1147935" y="2322759"/>
            <a:chExt cx="1150871" cy="670731"/>
          </a:xfrm>
        </p:grpSpPr>
        <p:sp>
          <p:nvSpPr>
            <p:cNvPr id="49" name="矩形 48"/>
            <p:cNvSpPr/>
            <p:nvPr/>
          </p:nvSpPr>
          <p:spPr>
            <a:xfrm>
              <a:off x="1176431" y="2436954"/>
              <a:ext cx="1122374" cy="471185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50" name="文字方塊 49"/>
            <p:cNvSpPr txBox="1"/>
            <p:nvPr/>
          </p:nvSpPr>
          <p:spPr>
            <a:xfrm>
              <a:off x="1147935" y="2322759"/>
              <a:ext cx="1150871" cy="670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7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全民國防教育軍事訓練課程</a:t>
              </a:r>
              <a:r>
                <a:rPr lang="en-US" altLang="zh-TW" sz="7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-</a:t>
              </a:r>
              <a:r>
                <a:rPr lang="zh-TW" altLang="en-US" sz="7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國防科技</a:t>
              </a:r>
            </a:p>
          </p:txBody>
        </p:sp>
      </p:grpSp>
      <p:grpSp>
        <p:nvGrpSpPr>
          <p:cNvPr id="54" name="群組 53"/>
          <p:cNvGrpSpPr/>
          <p:nvPr/>
        </p:nvGrpSpPr>
        <p:grpSpPr>
          <a:xfrm>
            <a:off x="1177519" y="2251018"/>
            <a:ext cx="1114018" cy="239673"/>
            <a:chOff x="159895" y="86277"/>
            <a:chExt cx="1159633" cy="393555"/>
          </a:xfrm>
        </p:grpSpPr>
        <p:sp>
          <p:nvSpPr>
            <p:cNvPr id="55" name="矩形 54"/>
            <p:cNvSpPr/>
            <p:nvPr/>
          </p:nvSpPr>
          <p:spPr>
            <a:xfrm>
              <a:off x="159895" y="90087"/>
              <a:ext cx="1159633" cy="389745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56" name="文字方塊 55"/>
            <p:cNvSpPr txBox="1"/>
            <p:nvPr/>
          </p:nvSpPr>
          <p:spPr>
            <a:xfrm>
              <a:off x="159895" y="86277"/>
              <a:ext cx="1159633" cy="220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1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體育</a:t>
              </a:r>
              <a:r>
                <a:rPr lang="en-US" altLang="zh-TW" sz="11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(2)0/2</a:t>
              </a:r>
              <a:endParaRPr lang="zh-TW" altLang="en-US" sz="11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-114863" y="2898150"/>
            <a:ext cx="1100904" cy="247795"/>
            <a:chOff x="-118491" y="4113683"/>
            <a:chExt cx="1114018" cy="520095"/>
          </a:xfrm>
        </p:grpSpPr>
        <p:sp>
          <p:nvSpPr>
            <p:cNvPr id="61" name="矩形 60"/>
            <p:cNvSpPr/>
            <p:nvPr/>
          </p:nvSpPr>
          <p:spPr>
            <a:xfrm>
              <a:off x="-118491" y="4162593"/>
              <a:ext cx="1114018" cy="471185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62" name="文字方塊 61"/>
            <p:cNvSpPr txBox="1"/>
            <p:nvPr/>
          </p:nvSpPr>
          <p:spPr>
            <a:xfrm>
              <a:off x="-118491" y="4113683"/>
              <a:ext cx="1114018" cy="4844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9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品德法治</a:t>
              </a:r>
              <a:r>
                <a:rPr lang="zh-TW" altLang="en-US" sz="9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教</a:t>
              </a:r>
              <a:r>
                <a:rPr lang="zh-TW" altLang="en-US" sz="9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育</a:t>
              </a:r>
              <a:r>
                <a:rPr lang="en-US" altLang="zh-TW" sz="9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2/2</a:t>
              </a:r>
              <a:endParaRPr lang="zh-TW" altLang="en-US" sz="9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63" name="群組 62"/>
          <p:cNvGrpSpPr/>
          <p:nvPr/>
        </p:nvGrpSpPr>
        <p:grpSpPr>
          <a:xfrm>
            <a:off x="2467186" y="2226201"/>
            <a:ext cx="1105252" cy="262662"/>
            <a:chOff x="159895" y="45902"/>
            <a:chExt cx="1170681" cy="336498"/>
          </a:xfrm>
        </p:grpSpPr>
        <p:sp>
          <p:nvSpPr>
            <p:cNvPr id="64" name="矩形 63"/>
            <p:cNvSpPr/>
            <p:nvPr/>
          </p:nvSpPr>
          <p:spPr>
            <a:xfrm>
              <a:off x="170943" y="85633"/>
              <a:ext cx="1159633" cy="296767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65" name="文字方塊 64"/>
            <p:cNvSpPr txBox="1"/>
            <p:nvPr/>
          </p:nvSpPr>
          <p:spPr>
            <a:xfrm>
              <a:off x="159895" y="45902"/>
              <a:ext cx="1159633" cy="2209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1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體育</a:t>
              </a:r>
              <a:r>
                <a:rPr lang="en-US" altLang="zh-TW" sz="11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(3)0/2</a:t>
              </a:r>
              <a:endParaRPr lang="zh-TW" altLang="en-US" sz="11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73" name="群組 72"/>
          <p:cNvGrpSpPr/>
          <p:nvPr/>
        </p:nvGrpSpPr>
        <p:grpSpPr>
          <a:xfrm>
            <a:off x="3755467" y="2233527"/>
            <a:ext cx="1114018" cy="270556"/>
            <a:chOff x="159895" y="45902"/>
            <a:chExt cx="1159633" cy="457445"/>
          </a:xfrm>
        </p:grpSpPr>
        <p:sp>
          <p:nvSpPr>
            <p:cNvPr id="74" name="矩形 73"/>
            <p:cNvSpPr/>
            <p:nvPr/>
          </p:nvSpPr>
          <p:spPr>
            <a:xfrm>
              <a:off x="159895" y="113602"/>
              <a:ext cx="1159633" cy="389745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75" name="文字方塊 74"/>
            <p:cNvSpPr txBox="1"/>
            <p:nvPr/>
          </p:nvSpPr>
          <p:spPr>
            <a:xfrm>
              <a:off x="159895" y="45902"/>
              <a:ext cx="1159633" cy="2209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1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體育</a:t>
              </a:r>
              <a:r>
                <a:rPr lang="en-US" altLang="zh-TW" sz="11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(4)0/2</a:t>
              </a:r>
              <a:endParaRPr lang="zh-TW" altLang="en-US" sz="11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79" name="群組 78"/>
          <p:cNvGrpSpPr/>
          <p:nvPr/>
        </p:nvGrpSpPr>
        <p:grpSpPr>
          <a:xfrm>
            <a:off x="2472855" y="2640030"/>
            <a:ext cx="1102976" cy="261610"/>
            <a:chOff x="148144" y="58583"/>
            <a:chExt cx="1171384" cy="472014"/>
          </a:xfrm>
        </p:grpSpPr>
        <p:sp>
          <p:nvSpPr>
            <p:cNvPr id="80" name="矩形 79"/>
            <p:cNvSpPr/>
            <p:nvPr/>
          </p:nvSpPr>
          <p:spPr>
            <a:xfrm>
              <a:off x="159895" y="90087"/>
              <a:ext cx="1159633" cy="389745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81" name="文字方塊 80"/>
            <p:cNvSpPr txBox="1"/>
            <p:nvPr/>
          </p:nvSpPr>
          <p:spPr>
            <a:xfrm>
              <a:off x="148144" y="58583"/>
              <a:ext cx="1159633" cy="4720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1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家庭科學</a:t>
              </a:r>
              <a:r>
                <a:rPr lang="en-US" altLang="zh-TW" sz="11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1/1</a:t>
              </a:r>
              <a:endParaRPr lang="zh-TW" altLang="en-US" sz="11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sp>
        <p:nvSpPr>
          <p:cNvPr id="296" name="矩形 295"/>
          <p:cNvSpPr/>
          <p:nvPr/>
        </p:nvSpPr>
        <p:spPr>
          <a:xfrm>
            <a:off x="3764944" y="3407641"/>
            <a:ext cx="1092983" cy="24095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solidFill>
                  <a:schemeClr val="tx1"/>
                </a:solidFill>
              </a:rPr>
              <a:t>     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97" name="文字方塊 296"/>
          <p:cNvSpPr txBox="1"/>
          <p:nvPr/>
        </p:nvSpPr>
        <p:spPr>
          <a:xfrm>
            <a:off x="3740199" y="3369028"/>
            <a:ext cx="112821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75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歷史思維與世界文明</a:t>
            </a:r>
            <a:r>
              <a:rPr lang="en-US" altLang="zh-TW" sz="75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2/2 </a:t>
            </a:r>
            <a:endParaRPr lang="zh-TW" altLang="en-US" sz="75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-191453" y="2595043"/>
            <a:ext cx="1181962" cy="307777"/>
            <a:chOff x="-186875" y="2312726"/>
            <a:chExt cx="1188800" cy="671197"/>
          </a:xfrm>
        </p:grpSpPr>
        <p:sp>
          <p:nvSpPr>
            <p:cNvPr id="218" name="矩形 217"/>
            <p:cNvSpPr/>
            <p:nvPr/>
          </p:nvSpPr>
          <p:spPr>
            <a:xfrm>
              <a:off x="-113166" y="2438244"/>
              <a:ext cx="1114018" cy="471185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219" name="文字方塊 218"/>
            <p:cNvSpPr txBox="1"/>
            <p:nvPr/>
          </p:nvSpPr>
          <p:spPr>
            <a:xfrm>
              <a:off x="-186875" y="2312726"/>
              <a:ext cx="1188800" cy="671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7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全民國防教育軍事訓練課程</a:t>
              </a:r>
              <a:r>
                <a:rPr lang="en-US" altLang="zh-TW" sz="7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-</a:t>
              </a:r>
              <a:r>
                <a:rPr lang="zh-TW" altLang="en-US" sz="7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國防政策</a:t>
              </a:r>
            </a:p>
          </p:txBody>
        </p:sp>
      </p:grpSp>
      <p:cxnSp>
        <p:nvCxnSpPr>
          <p:cNvPr id="239" name="直線單箭頭接點 238"/>
          <p:cNvCxnSpPr/>
          <p:nvPr/>
        </p:nvCxnSpPr>
        <p:spPr>
          <a:xfrm>
            <a:off x="1000852" y="2766817"/>
            <a:ext cx="163261" cy="2487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3" name="直線單箭頭接點 342"/>
          <p:cNvCxnSpPr/>
          <p:nvPr/>
        </p:nvCxnSpPr>
        <p:spPr>
          <a:xfrm>
            <a:off x="995662" y="2382918"/>
            <a:ext cx="163261" cy="2487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9" name="直線單箭頭接點 368"/>
          <p:cNvCxnSpPr/>
          <p:nvPr/>
        </p:nvCxnSpPr>
        <p:spPr>
          <a:xfrm>
            <a:off x="2297833" y="2385187"/>
            <a:ext cx="163261" cy="2487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2" name="直線單箭頭接點 371"/>
          <p:cNvCxnSpPr/>
          <p:nvPr/>
        </p:nvCxnSpPr>
        <p:spPr>
          <a:xfrm>
            <a:off x="3588604" y="2392226"/>
            <a:ext cx="163261" cy="2487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6" name="直線單箭頭接點 375"/>
          <p:cNvCxnSpPr/>
          <p:nvPr/>
        </p:nvCxnSpPr>
        <p:spPr>
          <a:xfrm>
            <a:off x="1001768" y="1715322"/>
            <a:ext cx="163261" cy="2487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0" name="矩形 359"/>
          <p:cNvSpPr/>
          <p:nvPr/>
        </p:nvSpPr>
        <p:spPr>
          <a:xfrm>
            <a:off x="-141876" y="2217849"/>
            <a:ext cx="10247688" cy="384410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384" name="矩形 383"/>
          <p:cNvSpPr/>
          <p:nvPr/>
        </p:nvSpPr>
        <p:spPr bwMode="auto">
          <a:xfrm>
            <a:off x="10151209" y="3400514"/>
            <a:ext cx="2407334" cy="285012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1200" b="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●</a:t>
            </a:r>
            <a:r>
              <a:rPr lang="zh-TW" altLang="en-US" sz="12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審美能力</a:t>
            </a:r>
          </a:p>
        </p:txBody>
      </p:sp>
      <p:sp>
        <p:nvSpPr>
          <p:cNvPr id="388" name="矩形 387"/>
          <p:cNvSpPr/>
          <p:nvPr/>
        </p:nvSpPr>
        <p:spPr bwMode="auto">
          <a:xfrm>
            <a:off x="10156234" y="1304134"/>
            <a:ext cx="2407334" cy="572407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12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●語文</a:t>
            </a:r>
            <a:r>
              <a:rPr lang="zh-TW" altLang="en-US" sz="1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能力</a:t>
            </a:r>
            <a:endParaRPr lang="en-US" altLang="zh-TW" sz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zh-TW" altLang="en-US" sz="12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●人文通識及專業倫理認知之</a:t>
            </a:r>
            <a:r>
              <a:rPr lang="zh-TW" altLang="en-US" sz="1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能</a:t>
            </a:r>
            <a:endParaRPr lang="zh-TW" altLang="en-US" sz="12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zh-TW" altLang="en-US" sz="1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力</a:t>
            </a:r>
            <a:endParaRPr lang="zh-TW" altLang="en-US" sz="12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91" name="矩形 390"/>
          <p:cNvSpPr/>
          <p:nvPr/>
        </p:nvSpPr>
        <p:spPr bwMode="auto">
          <a:xfrm>
            <a:off x="10159784" y="2661914"/>
            <a:ext cx="2403783" cy="282802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12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●社會能力</a:t>
            </a:r>
          </a:p>
        </p:txBody>
      </p:sp>
      <p:sp>
        <p:nvSpPr>
          <p:cNvPr id="404" name="矩形 403"/>
          <p:cNvSpPr/>
          <p:nvPr/>
        </p:nvSpPr>
        <p:spPr>
          <a:xfrm>
            <a:off x="-142679" y="2605092"/>
            <a:ext cx="10249841" cy="741771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405" name="矩形 404"/>
          <p:cNvSpPr/>
          <p:nvPr/>
        </p:nvSpPr>
        <p:spPr>
          <a:xfrm>
            <a:off x="-142160" y="3346863"/>
            <a:ext cx="10247972" cy="381134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407" name="矩形 406"/>
          <p:cNvSpPr/>
          <p:nvPr/>
        </p:nvSpPr>
        <p:spPr bwMode="auto">
          <a:xfrm>
            <a:off x="10156232" y="2267367"/>
            <a:ext cx="2407335" cy="281867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12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●體適能能力</a:t>
            </a:r>
          </a:p>
        </p:txBody>
      </p:sp>
      <p:cxnSp>
        <p:nvCxnSpPr>
          <p:cNvPr id="326" name="直線單箭頭接點 325"/>
          <p:cNvCxnSpPr/>
          <p:nvPr/>
        </p:nvCxnSpPr>
        <p:spPr>
          <a:xfrm>
            <a:off x="4889940" y="3521522"/>
            <a:ext cx="163261" cy="2487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6" name="直線單箭頭接點 365"/>
          <p:cNvCxnSpPr/>
          <p:nvPr/>
        </p:nvCxnSpPr>
        <p:spPr>
          <a:xfrm>
            <a:off x="10104570" y="3724599"/>
            <a:ext cx="2553478" cy="10409"/>
          </a:xfrm>
          <a:prstGeom prst="straightConnector1">
            <a:avLst/>
          </a:prstGeom>
          <a:ln>
            <a:solidFill>
              <a:srgbClr val="0070C0"/>
            </a:solidFill>
            <a:tailEnd type="oval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0" name="直線單箭頭接點 369"/>
          <p:cNvCxnSpPr/>
          <p:nvPr/>
        </p:nvCxnSpPr>
        <p:spPr>
          <a:xfrm>
            <a:off x="10108403" y="3349888"/>
            <a:ext cx="2553478" cy="10409"/>
          </a:xfrm>
          <a:prstGeom prst="straightConnector1">
            <a:avLst/>
          </a:prstGeom>
          <a:ln>
            <a:solidFill>
              <a:srgbClr val="0070C0"/>
            </a:solidFill>
            <a:tailEnd type="oval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4" name="直線單箭頭接點 373"/>
          <p:cNvCxnSpPr/>
          <p:nvPr/>
        </p:nvCxnSpPr>
        <p:spPr>
          <a:xfrm>
            <a:off x="10107356" y="2604867"/>
            <a:ext cx="2553478" cy="10409"/>
          </a:xfrm>
          <a:prstGeom prst="straightConnector1">
            <a:avLst/>
          </a:prstGeom>
          <a:ln>
            <a:solidFill>
              <a:srgbClr val="0070C0"/>
            </a:solidFill>
            <a:tailEnd type="oval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1" name="直線單箭頭接點 380"/>
          <p:cNvCxnSpPr/>
          <p:nvPr/>
        </p:nvCxnSpPr>
        <p:spPr>
          <a:xfrm>
            <a:off x="10107795" y="2220869"/>
            <a:ext cx="2553478" cy="10409"/>
          </a:xfrm>
          <a:prstGeom prst="straightConnector1">
            <a:avLst/>
          </a:prstGeom>
          <a:ln>
            <a:solidFill>
              <a:srgbClr val="0070C0"/>
            </a:solidFill>
            <a:tailEnd type="oval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9" name="直線單箭頭接點 388"/>
          <p:cNvCxnSpPr/>
          <p:nvPr/>
        </p:nvCxnSpPr>
        <p:spPr>
          <a:xfrm>
            <a:off x="10108403" y="1244211"/>
            <a:ext cx="2553478" cy="10409"/>
          </a:xfrm>
          <a:prstGeom prst="straightConnector1">
            <a:avLst/>
          </a:prstGeom>
          <a:ln>
            <a:solidFill>
              <a:srgbClr val="0070C0"/>
            </a:solidFill>
            <a:tailEnd type="oval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5" name="直線單箭頭接點 394"/>
          <p:cNvCxnSpPr/>
          <p:nvPr/>
        </p:nvCxnSpPr>
        <p:spPr>
          <a:xfrm flipV="1">
            <a:off x="7457647" y="1961355"/>
            <a:ext cx="187712" cy="4271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2" name="矩形 331"/>
          <p:cNvSpPr/>
          <p:nvPr/>
        </p:nvSpPr>
        <p:spPr>
          <a:xfrm>
            <a:off x="2519846" y="7379394"/>
            <a:ext cx="1036368" cy="248426"/>
          </a:xfrm>
          <a:prstGeom prst="rect">
            <a:avLst/>
          </a:prstGeom>
          <a:solidFill>
            <a:schemeClr val="accent5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90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人力資源管理</a:t>
            </a:r>
            <a:r>
              <a:rPr lang="en-US" altLang="zh-TW" sz="9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9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33" name="矩形 332"/>
          <p:cNvSpPr/>
          <p:nvPr/>
        </p:nvSpPr>
        <p:spPr>
          <a:xfrm>
            <a:off x="2527162" y="7655925"/>
            <a:ext cx="1024028" cy="234352"/>
          </a:xfrm>
          <a:prstGeom prst="rect">
            <a:avLst/>
          </a:prstGeom>
          <a:solidFill>
            <a:schemeClr val="accent5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110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作業管理</a:t>
            </a:r>
            <a:r>
              <a:rPr lang="en-US" altLang="zh-TW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11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41" name="矩形 340"/>
          <p:cNvSpPr/>
          <p:nvPr/>
        </p:nvSpPr>
        <p:spPr>
          <a:xfrm>
            <a:off x="6416674" y="8348424"/>
            <a:ext cx="1040974" cy="230775"/>
          </a:xfrm>
          <a:prstGeom prst="rect">
            <a:avLst/>
          </a:prstGeom>
          <a:solidFill>
            <a:schemeClr val="accent5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110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專題研析</a:t>
            </a:r>
            <a:r>
              <a:rPr lang="en-US" altLang="zh-TW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11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50" name="矩形 349"/>
          <p:cNvSpPr/>
          <p:nvPr/>
        </p:nvSpPr>
        <p:spPr>
          <a:xfrm>
            <a:off x="7726650" y="4873163"/>
            <a:ext cx="1062913" cy="250086"/>
          </a:xfrm>
          <a:prstGeom prst="rect">
            <a:avLst/>
          </a:prstGeom>
          <a:solidFill>
            <a:schemeClr val="accent5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90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JAVA</a:t>
            </a:r>
            <a:r>
              <a:rPr lang="zh-TW" altLang="zh-TW" sz="90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企業應用</a:t>
            </a:r>
            <a:r>
              <a:rPr lang="en-US" altLang="zh-TW" sz="9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9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54" name="矩形 353"/>
          <p:cNvSpPr/>
          <p:nvPr/>
        </p:nvSpPr>
        <p:spPr>
          <a:xfrm>
            <a:off x="2527162" y="8742447"/>
            <a:ext cx="1034846" cy="227944"/>
          </a:xfrm>
          <a:prstGeom prst="rect">
            <a:avLst/>
          </a:prstGeom>
          <a:solidFill>
            <a:schemeClr val="accent5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110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管理數學</a:t>
            </a:r>
            <a:r>
              <a:rPr lang="en-US" altLang="zh-TW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11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55" name="矩形 354"/>
          <p:cNvSpPr/>
          <p:nvPr/>
        </p:nvSpPr>
        <p:spPr>
          <a:xfrm>
            <a:off x="2519845" y="7083680"/>
            <a:ext cx="1042161" cy="241061"/>
          </a:xfrm>
          <a:prstGeom prst="rect">
            <a:avLst/>
          </a:prstGeom>
          <a:solidFill>
            <a:schemeClr val="accent5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110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財務管理</a:t>
            </a:r>
            <a:r>
              <a:rPr lang="en-US" altLang="zh-TW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11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14" name="矩形 513"/>
          <p:cNvSpPr/>
          <p:nvPr/>
        </p:nvSpPr>
        <p:spPr>
          <a:xfrm>
            <a:off x="5103020" y="8458272"/>
            <a:ext cx="1061424" cy="245599"/>
          </a:xfrm>
          <a:prstGeom prst="rect">
            <a:avLst/>
          </a:prstGeom>
          <a:solidFill>
            <a:schemeClr val="accent5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110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資料探勘</a:t>
            </a:r>
            <a:r>
              <a:rPr lang="en-US" altLang="zh-TW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11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15" name="矩形 514"/>
          <p:cNvSpPr/>
          <p:nvPr/>
        </p:nvSpPr>
        <p:spPr>
          <a:xfrm>
            <a:off x="5058225" y="4571754"/>
            <a:ext cx="1076745" cy="234622"/>
          </a:xfrm>
          <a:prstGeom prst="rect">
            <a:avLst/>
          </a:prstGeom>
          <a:solidFill>
            <a:schemeClr val="accent5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110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演算法</a:t>
            </a:r>
            <a:r>
              <a:rPr lang="en-US" altLang="zh-TW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11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401" name="群組 400"/>
          <p:cNvGrpSpPr/>
          <p:nvPr/>
        </p:nvGrpSpPr>
        <p:grpSpPr>
          <a:xfrm>
            <a:off x="11940259" y="139237"/>
            <a:ext cx="1189366" cy="471185"/>
            <a:chOff x="4101489" y="81541"/>
            <a:chExt cx="1238066" cy="389745"/>
          </a:xfrm>
        </p:grpSpPr>
        <p:sp>
          <p:nvSpPr>
            <p:cNvPr id="402" name="矩形 401"/>
            <p:cNvSpPr/>
            <p:nvPr/>
          </p:nvSpPr>
          <p:spPr>
            <a:xfrm>
              <a:off x="4101489" y="81541"/>
              <a:ext cx="1238066" cy="389745"/>
            </a:xfrm>
            <a:prstGeom prst="rect">
              <a:avLst/>
            </a:prstGeom>
            <a:solidFill>
              <a:srgbClr val="00CCFF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403" name="文字方塊 402"/>
            <p:cNvSpPr txBox="1"/>
            <p:nvPr/>
          </p:nvSpPr>
          <p:spPr>
            <a:xfrm>
              <a:off x="4179922" y="160425"/>
              <a:ext cx="1159633" cy="2339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2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系核心必選修</a:t>
              </a:r>
            </a:p>
          </p:txBody>
        </p:sp>
      </p:grpSp>
      <p:sp>
        <p:nvSpPr>
          <p:cNvPr id="406" name="矩形 405"/>
          <p:cNvSpPr/>
          <p:nvPr/>
        </p:nvSpPr>
        <p:spPr>
          <a:xfrm>
            <a:off x="2518734" y="6275975"/>
            <a:ext cx="1042503" cy="246296"/>
          </a:xfrm>
          <a:prstGeom prst="rect">
            <a:avLst/>
          </a:prstGeom>
          <a:solidFill>
            <a:srgbClr val="00CCFF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1100" dirty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網路行銷</a:t>
            </a:r>
            <a:r>
              <a:rPr lang="en-US" altLang="zh-TW" sz="11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11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08" name="矩形 407"/>
          <p:cNvSpPr/>
          <p:nvPr/>
        </p:nvSpPr>
        <p:spPr>
          <a:xfrm>
            <a:off x="3795753" y="5905606"/>
            <a:ext cx="1034669" cy="247717"/>
          </a:xfrm>
          <a:prstGeom prst="rect">
            <a:avLst/>
          </a:prstGeom>
          <a:solidFill>
            <a:srgbClr val="00CCFF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8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網際網路程式設計</a:t>
            </a:r>
            <a:r>
              <a:rPr lang="en-US" altLang="zh-TW" sz="8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</a:p>
        </p:txBody>
      </p:sp>
      <p:sp>
        <p:nvSpPr>
          <p:cNvPr id="409" name="矩形 408"/>
          <p:cNvSpPr/>
          <p:nvPr/>
        </p:nvSpPr>
        <p:spPr>
          <a:xfrm>
            <a:off x="5044962" y="7402183"/>
            <a:ext cx="1061425" cy="227402"/>
          </a:xfrm>
          <a:prstGeom prst="rect">
            <a:avLst/>
          </a:prstGeom>
          <a:solidFill>
            <a:srgbClr val="00CCFF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1000" dirty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資料庫應用</a:t>
            </a:r>
            <a:r>
              <a:rPr lang="en-US" altLang="zh-TW" sz="10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10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10" name="矩形 409"/>
          <p:cNvSpPr/>
          <p:nvPr/>
        </p:nvSpPr>
        <p:spPr>
          <a:xfrm>
            <a:off x="5051747" y="5638765"/>
            <a:ext cx="1063609" cy="233074"/>
          </a:xfrm>
          <a:prstGeom prst="rect">
            <a:avLst/>
          </a:prstGeom>
          <a:solidFill>
            <a:srgbClr val="00CCFF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1100" dirty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資訊安全</a:t>
            </a:r>
            <a:r>
              <a:rPr lang="en-US" altLang="zh-TW" sz="11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11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11" name="矩形 410"/>
          <p:cNvSpPr/>
          <p:nvPr/>
        </p:nvSpPr>
        <p:spPr>
          <a:xfrm>
            <a:off x="6377490" y="6473510"/>
            <a:ext cx="1107620" cy="227402"/>
          </a:xfrm>
          <a:prstGeom prst="rect">
            <a:avLst/>
          </a:prstGeom>
          <a:solidFill>
            <a:srgbClr val="00CCFF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1100" dirty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專案管理</a:t>
            </a:r>
            <a:r>
              <a:rPr lang="en-US" altLang="zh-TW" sz="11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11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12" name="矩形 411"/>
          <p:cNvSpPr/>
          <p:nvPr/>
        </p:nvSpPr>
        <p:spPr>
          <a:xfrm>
            <a:off x="6416674" y="8894650"/>
            <a:ext cx="1037736" cy="253446"/>
          </a:xfrm>
          <a:prstGeom prst="rect">
            <a:avLst/>
          </a:prstGeom>
          <a:solidFill>
            <a:srgbClr val="00CCFF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900" dirty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R</a:t>
            </a:r>
            <a:r>
              <a:rPr lang="zh-TW" altLang="zh-TW" sz="900" dirty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軟體實務應用</a:t>
            </a:r>
            <a:r>
              <a:rPr lang="en-US" altLang="zh-TW" sz="9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9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18" name="矩形 417"/>
          <p:cNvSpPr/>
          <p:nvPr/>
        </p:nvSpPr>
        <p:spPr>
          <a:xfrm>
            <a:off x="3815849" y="8627399"/>
            <a:ext cx="1062174" cy="246181"/>
          </a:xfrm>
          <a:prstGeom prst="rect">
            <a:avLst/>
          </a:prstGeom>
          <a:solidFill>
            <a:srgbClr val="00CCFF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900" dirty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統計學進階</a:t>
            </a:r>
            <a:r>
              <a:rPr lang="en-US" altLang="zh-TW" sz="9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9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20" name="矩形 419"/>
          <p:cNvSpPr/>
          <p:nvPr/>
        </p:nvSpPr>
        <p:spPr>
          <a:xfrm>
            <a:off x="2518734" y="6587352"/>
            <a:ext cx="1048454" cy="238480"/>
          </a:xfrm>
          <a:prstGeom prst="rect">
            <a:avLst/>
          </a:prstGeom>
          <a:solidFill>
            <a:srgbClr val="00CCFF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800" dirty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雲端產業之服務</a:t>
            </a:r>
            <a:r>
              <a:rPr lang="zh-TW" altLang="zh-TW" sz="80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創新</a:t>
            </a:r>
            <a:r>
              <a:rPr lang="en-US" altLang="zh-TW" sz="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8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30" name="矩形 329"/>
          <p:cNvSpPr/>
          <p:nvPr/>
        </p:nvSpPr>
        <p:spPr>
          <a:xfrm>
            <a:off x="6416673" y="7402476"/>
            <a:ext cx="1040973" cy="220003"/>
          </a:xfrm>
          <a:prstGeom prst="rect">
            <a:avLst/>
          </a:prstGeom>
          <a:solidFill>
            <a:schemeClr val="accent5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知識管理</a:t>
            </a:r>
            <a:r>
              <a:rPr lang="en-US" altLang="zh-TW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11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38" name="矩形 437"/>
          <p:cNvSpPr/>
          <p:nvPr/>
        </p:nvSpPr>
        <p:spPr>
          <a:xfrm>
            <a:off x="7741721" y="6314967"/>
            <a:ext cx="1028371" cy="227014"/>
          </a:xfrm>
          <a:prstGeom prst="rect">
            <a:avLst/>
          </a:prstGeom>
          <a:solidFill>
            <a:schemeClr val="accent5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75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網路商務</a:t>
            </a:r>
            <a:r>
              <a:rPr lang="zh-TW" altLang="en-US" sz="750" dirty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經營模式</a:t>
            </a:r>
            <a:r>
              <a:rPr lang="en-US" altLang="zh-TW" sz="75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75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50" name="矩形 449"/>
          <p:cNvSpPr/>
          <p:nvPr/>
        </p:nvSpPr>
        <p:spPr>
          <a:xfrm>
            <a:off x="10140915" y="5359927"/>
            <a:ext cx="2417630" cy="452888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lvl="1">
              <a:spcBef>
                <a:spcPts val="0"/>
              </a:spcBef>
            </a:pPr>
            <a:r>
              <a:rPr lang="zh-TW" altLang="en-US" sz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●專案管理與系統開發之團隊合</a:t>
            </a:r>
            <a:endParaRPr lang="en-US" altLang="zh-TW" sz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marL="0" lvl="1">
              <a:spcBef>
                <a:spcPts val="0"/>
              </a:spcBef>
            </a:pPr>
            <a:r>
              <a:rPr lang="zh-TW" altLang="en-US" sz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 作</a:t>
            </a:r>
            <a:r>
              <a:rPr lang="zh-TW" altLang="en-US" sz="1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能力</a:t>
            </a:r>
            <a:endParaRPr lang="zh-TW" altLang="en-US" sz="1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zh-TW" altLang="en-US" sz="1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52" name="矩形 451"/>
          <p:cNvSpPr/>
          <p:nvPr/>
        </p:nvSpPr>
        <p:spPr>
          <a:xfrm>
            <a:off x="-139044" y="5294320"/>
            <a:ext cx="10241315" cy="1678900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cxnSp>
        <p:nvCxnSpPr>
          <p:cNvPr id="453" name="直線單箭頭接點 452"/>
          <p:cNvCxnSpPr/>
          <p:nvPr/>
        </p:nvCxnSpPr>
        <p:spPr>
          <a:xfrm>
            <a:off x="10103581" y="5300938"/>
            <a:ext cx="2553478" cy="10409"/>
          </a:xfrm>
          <a:prstGeom prst="straightConnector1">
            <a:avLst/>
          </a:prstGeom>
          <a:ln>
            <a:solidFill>
              <a:srgbClr val="0070C0"/>
            </a:solidFill>
            <a:tailEnd type="oval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4" name="直線單箭頭接點 453"/>
          <p:cNvCxnSpPr/>
          <p:nvPr/>
        </p:nvCxnSpPr>
        <p:spPr>
          <a:xfrm>
            <a:off x="10115358" y="9374272"/>
            <a:ext cx="2553478" cy="10409"/>
          </a:xfrm>
          <a:prstGeom prst="straightConnector1">
            <a:avLst/>
          </a:prstGeom>
          <a:ln>
            <a:solidFill>
              <a:srgbClr val="0070C0"/>
            </a:solidFill>
            <a:tailEnd type="oval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6" name="矩形 455"/>
          <p:cNvSpPr/>
          <p:nvPr/>
        </p:nvSpPr>
        <p:spPr>
          <a:xfrm>
            <a:off x="12798031" y="7402183"/>
            <a:ext cx="1620495" cy="284155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7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ERP</a:t>
            </a:r>
            <a:r>
              <a:rPr lang="zh-TW" altLang="en-US" sz="17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管理人才</a:t>
            </a:r>
            <a:endParaRPr lang="zh-TW" altLang="en-US" sz="17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74" name="矩形 573"/>
          <p:cNvSpPr/>
          <p:nvPr/>
        </p:nvSpPr>
        <p:spPr>
          <a:xfrm>
            <a:off x="8976311" y="9430212"/>
            <a:ext cx="1041302" cy="220003"/>
          </a:xfrm>
          <a:prstGeom prst="rect">
            <a:avLst/>
          </a:prstGeom>
          <a:solidFill>
            <a:schemeClr val="accent5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專題</a:t>
            </a:r>
            <a:r>
              <a:rPr lang="en-US" altLang="zh-TW" sz="110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(</a:t>
            </a:r>
            <a:r>
              <a:rPr lang="zh-TW" altLang="en-US" sz="110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四</a:t>
            </a:r>
            <a:r>
              <a:rPr lang="en-US" altLang="zh-TW" sz="110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)</a:t>
            </a:r>
            <a:r>
              <a:rPr lang="en-US" altLang="zh-TW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2/2</a:t>
            </a:r>
            <a:endParaRPr lang="zh-TW" altLang="en-US" sz="11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79" name="矩形 478"/>
          <p:cNvSpPr/>
          <p:nvPr/>
        </p:nvSpPr>
        <p:spPr>
          <a:xfrm>
            <a:off x="3744831" y="4419817"/>
            <a:ext cx="1117458" cy="8136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6" name="矩形 425"/>
          <p:cNvSpPr/>
          <p:nvPr/>
        </p:nvSpPr>
        <p:spPr>
          <a:xfrm>
            <a:off x="-129509" y="3766980"/>
            <a:ext cx="1150289" cy="5154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27" name="直線單箭頭接點 426"/>
          <p:cNvCxnSpPr/>
          <p:nvPr/>
        </p:nvCxnSpPr>
        <p:spPr>
          <a:xfrm>
            <a:off x="1027726" y="3996915"/>
            <a:ext cx="6636746" cy="2608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7" name="矩形 436"/>
          <p:cNvSpPr/>
          <p:nvPr/>
        </p:nvSpPr>
        <p:spPr>
          <a:xfrm>
            <a:off x="5032724" y="1516385"/>
            <a:ext cx="1144766" cy="6288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40" name="直線單箭頭接點 439"/>
          <p:cNvCxnSpPr/>
          <p:nvPr/>
        </p:nvCxnSpPr>
        <p:spPr>
          <a:xfrm flipV="1">
            <a:off x="6191546" y="1950821"/>
            <a:ext cx="141189" cy="427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1" name="直線單箭頭接點 440"/>
          <p:cNvCxnSpPr/>
          <p:nvPr/>
        </p:nvCxnSpPr>
        <p:spPr>
          <a:xfrm>
            <a:off x="3603251" y="1715321"/>
            <a:ext cx="1393636" cy="2488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2" name="文字方塊 281"/>
          <p:cNvSpPr txBox="1"/>
          <p:nvPr/>
        </p:nvSpPr>
        <p:spPr>
          <a:xfrm>
            <a:off x="1170218" y="2918444"/>
            <a:ext cx="1105371" cy="271908"/>
          </a:xfrm>
          <a:prstGeom prst="rect">
            <a:avLst/>
          </a:prstGeom>
          <a:solidFill>
            <a:srgbClr val="9999FF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/>
          </a:lstStyle>
          <a:p>
            <a:r>
              <a:rPr lang="en-US" altLang="zh-TW" sz="5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5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人文思維</a:t>
            </a:r>
            <a:r>
              <a:rPr lang="en-US" altLang="zh-TW" sz="5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5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5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5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美學涵養</a:t>
            </a:r>
            <a:r>
              <a:rPr lang="en-US" altLang="zh-TW" sz="5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5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5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5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公民社會</a:t>
            </a:r>
            <a:r>
              <a:rPr lang="en-US" altLang="zh-TW" sz="5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5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5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5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全球視野</a:t>
            </a:r>
            <a:r>
              <a:rPr lang="en-US" altLang="zh-TW" sz="5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5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5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自然科學</a:t>
            </a:r>
            <a:r>
              <a:rPr lang="en-US" altLang="zh-TW" sz="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】10/10</a:t>
            </a:r>
            <a:endParaRPr lang="zh-TW" altLang="en-US" sz="5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283" name="直線單箭頭接點 282"/>
          <p:cNvCxnSpPr>
            <a:stCxn id="61" idx="3"/>
          </p:cNvCxnSpPr>
          <p:nvPr/>
        </p:nvCxnSpPr>
        <p:spPr>
          <a:xfrm>
            <a:off x="986041" y="3033699"/>
            <a:ext cx="169525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9" name="直線單箭頭接點 298"/>
          <p:cNvCxnSpPr/>
          <p:nvPr/>
        </p:nvCxnSpPr>
        <p:spPr>
          <a:xfrm>
            <a:off x="2304374" y="1712835"/>
            <a:ext cx="163261" cy="2487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2" name="直線單箭頭接點 301"/>
          <p:cNvCxnSpPr/>
          <p:nvPr/>
        </p:nvCxnSpPr>
        <p:spPr>
          <a:xfrm>
            <a:off x="2300687" y="2769304"/>
            <a:ext cx="163261" cy="2487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3" name="直線單箭頭接點 302"/>
          <p:cNvCxnSpPr/>
          <p:nvPr/>
        </p:nvCxnSpPr>
        <p:spPr>
          <a:xfrm>
            <a:off x="1011018" y="4854067"/>
            <a:ext cx="122297" cy="1244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7" name="直線單箭頭接點 306"/>
          <p:cNvCxnSpPr/>
          <p:nvPr/>
        </p:nvCxnSpPr>
        <p:spPr>
          <a:xfrm>
            <a:off x="2262503" y="4851869"/>
            <a:ext cx="163261" cy="2487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6" name="直線單箭頭接點 315"/>
          <p:cNvCxnSpPr/>
          <p:nvPr/>
        </p:nvCxnSpPr>
        <p:spPr>
          <a:xfrm>
            <a:off x="3575831" y="4854067"/>
            <a:ext cx="150867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84" name="群組 283"/>
          <p:cNvGrpSpPr/>
          <p:nvPr/>
        </p:nvGrpSpPr>
        <p:grpSpPr>
          <a:xfrm>
            <a:off x="-118168" y="3383261"/>
            <a:ext cx="1100904" cy="247795"/>
            <a:chOff x="-118491" y="4113683"/>
            <a:chExt cx="1114018" cy="520095"/>
          </a:xfrm>
        </p:grpSpPr>
        <p:sp>
          <p:nvSpPr>
            <p:cNvPr id="286" name="矩形 285"/>
            <p:cNvSpPr/>
            <p:nvPr/>
          </p:nvSpPr>
          <p:spPr>
            <a:xfrm>
              <a:off x="-118491" y="4162593"/>
              <a:ext cx="1114018" cy="471185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309" name="文字方塊 308"/>
            <p:cNvSpPr txBox="1"/>
            <p:nvPr/>
          </p:nvSpPr>
          <p:spPr>
            <a:xfrm>
              <a:off x="-118491" y="4113683"/>
              <a:ext cx="1114018" cy="4844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9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服務學習</a:t>
              </a:r>
              <a:r>
                <a:rPr lang="en-US" altLang="zh-TW" sz="9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(1) 0/2</a:t>
              </a:r>
              <a:endParaRPr lang="zh-TW" altLang="en-US" sz="9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317" name="群組 316"/>
          <p:cNvGrpSpPr/>
          <p:nvPr/>
        </p:nvGrpSpPr>
        <p:grpSpPr>
          <a:xfrm>
            <a:off x="1162257" y="3383560"/>
            <a:ext cx="1100904" cy="247795"/>
            <a:chOff x="-118491" y="4113683"/>
            <a:chExt cx="1114018" cy="520095"/>
          </a:xfrm>
        </p:grpSpPr>
        <p:sp>
          <p:nvSpPr>
            <p:cNvPr id="342" name="矩形 341"/>
            <p:cNvSpPr/>
            <p:nvPr/>
          </p:nvSpPr>
          <p:spPr>
            <a:xfrm>
              <a:off x="-118491" y="4162593"/>
              <a:ext cx="1114018" cy="471185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353" name="文字方塊 352"/>
            <p:cNvSpPr txBox="1"/>
            <p:nvPr/>
          </p:nvSpPr>
          <p:spPr>
            <a:xfrm>
              <a:off x="-118491" y="4113683"/>
              <a:ext cx="1114018" cy="4844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9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服務學習</a:t>
              </a:r>
              <a:r>
                <a:rPr lang="en-US" altLang="zh-TW" sz="9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(2) 0/2</a:t>
              </a:r>
              <a:endParaRPr lang="zh-TW" altLang="en-US" sz="9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cxnSp>
        <p:nvCxnSpPr>
          <p:cNvPr id="358" name="直線單箭頭接點 357"/>
          <p:cNvCxnSpPr/>
          <p:nvPr/>
        </p:nvCxnSpPr>
        <p:spPr>
          <a:xfrm>
            <a:off x="992305" y="3524009"/>
            <a:ext cx="163261" cy="2487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1" name="圖案 360"/>
          <p:cNvCxnSpPr/>
          <p:nvPr/>
        </p:nvCxnSpPr>
        <p:spPr>
          <a:xfrm>
            <a:off x="2263664" y="3516842"/>
            <a:ext cx="256182" cy="460290"/>
          </a:xfrm>
          <a:prstGeom prst="bentConnector2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5" name="矩形 364"/>
          <p:cNvSpPr/>
          <p:nvPr/>
        </p:nvSpPr>
        <p:spPr>
          <a:xfrm>
            <a:off x="8981613" y="9713226"/>
            <a:ext cx="1036000" cy="224595"/>
          </a:xfrm>
          <a:prstGeom prst="rect">
            <a:avLst/>
          </a:prstGeom>
          <a:solidFill>
            <a:schemeClr val="accent5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企業實習</a:t>
            </a:r>
            <a:r>
              <a:rPr lang="en-US" altLang="zh-TW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2/2</a:t>
            </a:r>
            <a:endParaRPr lang="zh-TW" altLang="en-US" sz="11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77" name="矩形 376"/>
          <p:cNvSpPr/>
          <p:nvPr/>
        </p:nvSpPr>
        <p:spPr>
          <a:xfrm>
            <a:off x="8981613" y="6551383"/>
            <a:ext cx="1036000" cy="278272"/>
          </a:xfrm>
          <a:prstGeom prst="rect">
            <a:avLst/>
          </a:prstGeom>
          <a:solidFill>
            <a:schemeClr val="accent5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80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資訊科技產業講座</a:t>
            </a:r>
            <a:r>
              <a:rPr lang="en-US" altLang="zh-TW" sz="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2/2</a:t>
            </a:r>
            <a:endParaRPr lang="zh-TW" altLang="en-US" sz="8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89" name="矩形 288"/>
          <p:cNvSpPr/>
          <p:nvPr/>
        </p:nvSpPr>
        <p:spPr>
          <a:xfrm>
            <a:off x="-508822" y="4359849"/>
            <a:ext cx="342073" cy="9462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系統開發</a:t>
            </a:r>
            <a:endParaRPr lang="zh-TW" altLang="en-US" sz="1200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93" name="矩形 292"/>
          <p:cNvSpPr/>
          <p:nvPr/>
        </p:nvSpPr>
        <p:spPr>
          <a:xfrm>
            <a:off x="3754879" y="5326419"/>
            <a:ext cx="1123587" cy="8460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94" name="直線單箭頭接點 293"/>
          <p:cNvCxnSpPr/>
          <p:nvPr/>
        </p:nvCxnSpPr>
        <p:spPr>
          <a:xfrm>
            <a:off x="4894095" y="4829236"/>
            <a:ext cx="150867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7" name="直線單箭頭接點 336"/>
          <p:cNvCxnSpPr/>
          <p:nvPr/>
        </p:nvCxnSpPr>
        <p:spPr>
          <a:xfrm>
            <a:off x="6189523" y="4832476"/>
            <a:ext cx="150867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8" name="直線單箭頭接點 337"/>
          <p:cNvCxnSpPr/>
          <p:nvPr/>
        </p:nvCxnSpPr>
        <p:spPr>
          <a:xfrm>
            <a:off x="7511255" y="4832996"/>
            <a:ext cx="150867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2" name="矩形 361"/>
          <p:cNvSpPr/>
          <p:nvPr/>
        </p:nvSpPr>
        <p:spPr>
          <a:xfrm>
            <a:off x="-508822" y="5315073"/>
            <a:ext cx="342073" cy="896926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網站架設</a:t>
            </a:r>
            <a:endParaRPr lang="zh-TW" altLang="en-US" sz="1200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394" name="直線單箭頭接點 393"/>
          <p:cNvCxnSpPr>
            <a:stCxn id="247" idx="3"/>
          </p:cNvCxnSpPr>
          <p:nvPr/>
        </p:nvCxnSpPr>
        <p:spPr>
          <a:xfrm>
            <a:off x="2209096" y="5736959"/>
            <a:ext cx="268521" cy="1612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1" name="直線單箭頭接點 430"/>
          <p:cNvCxnSpPr/>
          <p:nvPr/>
        </p:nvCxnSpPr>
        <p:spPr>
          <a:xfrm flipV="1">
            <a:off x="6143932" y="5760227"/>
            <a:ext cx="179682" cy="3309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3" name="矩形 432"/>
          <p:cNvSpPr/>
          <p:nvPr/>
        </p:nvSpPr>
        <p:spPr>
          <a:xfrm>
            <a:off x="7702314" y="5425239"/>
            <a:ext cx="1117458" cy="6393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5" name="矩形 434"/>
          <p:cNvSpPr/>
          <p:nvPr/>
        </p:nvSpPr>
        <p:spPr>
          <a:xfrm>
            <a:off x="-513156" y="6211391"/>
            <a:ext cx="346407" cy="761830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網路行銷</a:t>
            </a:r>
            <a:endParaRPr lang="zh-TW" altLang="en-US" sz="1200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43" name="矩形 442"/>
          <p:cNvSpPr/>
          <p:nvPr/>
        </p:nvSpPr>
        <p:spPr>
          <a:xfrm>
            <a:off x="2474775" y="5405142"/>
            <a:ext cx="1117458" cy="6393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6" name="矩形 445"/>
          <p:cNvSpPr/>
          <p:nvPr/>
        </p:nvSpPr>
        <p:spPr>
          <a:xfrm>
            <a:off x="2484785" y="6237119"/>
            <a:ext cx="1117458" cy="6630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47" name="直線單箭頭接點 446"/>
          <p:cNvCxnSpPr/>
          <p:nvPr/>
        </p:nvCxnSpPr>
        <p:spPr>
          <a:xfrm flipV="1">
            <a:off x="2233291" y="6575049"/>
            <a:ext cx="227803" cy="1611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1" name="矩形 450"/>
          <p:cNvSpPr/>
          <p:nvPr/>
        </p:nvSpPr>
        <p:spPr>
          <a:xfrm>
            <a:off x="5037840" y="6274907"/>
            <a:ext cx="1117458" cy="625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0" name="矩形 459"/>
          <p:cNvSpPr/>
          <p:nvPr/>
        </p:nvSpPr>
        <p:spPr>
          <a:xfrm>
            <a:off x="7697534" y="6275975"/>
            <a:ext cx="1107253" cy="6241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1" name="矩形 460"/>
          <p:cNvSpPr/>
          <p:nvPr/>
        </p:nvSpPr>
        <p:spPr>
          <a:xfrm>
            <a:off x="8942513" y="6274907"/>
            <a:ext cx="1121144" cy="625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5" name="矩形 464"/>
          <p:cNvSpPr/>
          <p:nvPr/>
        </p:nvSpPr>
        <p:spPr>
          <a:xfrm>
            <a:off x="-853923" y="6976949"/>
            <a:ext cx="336433" cy="2402707"/>
          </a:xfrm>
          <a:prstGeom prst="rect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企業電子化模組</a:t>
            </a:r>
            <a:endParaRPr lang="zh-TW" altLang="en-US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66" name="矩形 465"/>
          <p:cNvSpPr/>
          <p:nvPr/>
        </p:nvSpPr>
        <p:spPr>
          <a:xfrm>
            <a:off x="2487500" y="7031158"/>
            <a:ext cx="1128524" cy="9413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9" name="矩形 468"/>
          <p:cNvSpPr/>
          <p:nvPr/>
        </p:nvSpPr>
        <p:spPr>
          <a:xfrm>
            <a:off x="6388397" y="7031158"/>
            <a:ext cx="1103113" cy="9413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70" name="直線單箭頭接點 469"/>
          <p:cNvCxnSpPr/>
          <p:nvPr/>
        </p:nvCxnSpPr>
        <p:spPr>
          <a:xfrm>
            <a:off x="6154477" y="7503234"/>
            <a:ext cx="218848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4" name="矩形 473"/>
          <p:cNvSpPr/>
          <p:nvPr/>
        </p:nvSpPr>
        <p:spPr>
          <a:xfrm>
            <a:off x="-517490" y="8028164"/>
            <a:ext cx="350741" cy="135149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zh-TW" altLang="en-US" sz="1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大數據</a:t>
            </a:r>
            <a:endParaRPr lang="zh-TW" altLang="en-US" sz="12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75" name="矩形 474"/>
          <p:cNvSpPr/>
          <p:nvPr/>
        </p:nvSpPr>
        <p:spPr>
          <a:xfrm>
            <a:off x="2490319" y="8416222"/>
            <a:ext cx="1128524" cy="6108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76" name="直線單箭頭接點 475"/>
          <p:cNvCxnSpPr/>
          <p:nvPr/>
        </p:nvCxnSpPr>
        <p:spPr>
          <a:xfrm>
            <a:off x="986041" y="8712787"/>
            <a:ext cx="163261" cy="2487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0" name="矩形 479"/>
          <p:cNvSpPr/>
          <p:nvPr/>
        </p:nvSpPr>
        <p:spPr>
          <a:xfrm>
            <a:off x="-146086" y="8028164"/>
            <a:ext cx="10259715" cy="1351493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481" name="矩形 480"/>
          <p:cNvSpPr/>
          <p:nvPr/>
        </p:nvSpPr>
        <p:spPr>
          <a:xfrm>
            <a:off x="5075301" y="8441599"/>
            <a:ext cx="1128524" cy="5686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3" name="矩形 482"/>
          <p:cNvSpPr/>
          <p:nvPr/>
        </p:nvSpPr>
        <p:spPr>
          <a:xfrm>
            <a:off x="6377490" y="8300670"/>
            <a:ext cx="1133765" cy="9036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87" name="直線單箭頭接點 486"/>
          <p:cNvCxnSpPr/>
          <p:nvPr/>
        </p:nvCxnSpPr>
        <p:spPr>
          <a:xfrm>
            <a:off x="10105278" y="6193604"/>
            <a:ext cx="2553478" cy="10409"/>
          </a:xfrm>
          <a:prstGeom prst="straightConnector1">
            <a:avLst/>
          </a:prstGeom>
          <a:ln>
            <a:solidFill>
              <a:srgbClr val="0070C0"/>
            </a:solidFill>
            <a:tailEnd type="oval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8" name="矩形 487"/>
          <p:cNvSpPr/>
          <p:nvPr/>
        </p:nvSpPr>
        <p:spPr>
          <a:xfrm>
            <a:off x="10165576" y="8083847"/>
            <a:ext cx="2392969" cy="899687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Bef>
                <a:spcPts val="0"/>
              </a:spcBef>
            </a:pPr>
            <a:r>
              <a:rPr lang="zh-TW" altLang="en-US" sz="11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●系統分析與數據分析之</a:t>
            </a:r>
            <a:r>
              <a:rPr lang="zh-TW" altLang="en-US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能力</a:t>
            </a:r>
            <a:endParaRPr lang="en-US" altLang="zh-TW" sz="11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0"/>
              </a:spcBef>
            </a:pPr>
            <a:r>
              <a:rPr lang="zh-TW" altLang="en-US" sz="11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●吸收專業相關新知和領域發展</a:t>
            </a:r>
            <a:r>
              <a:rPr lang="zh-TW" altLang="en-US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趨</a:t>
            </a:r>
            <a:endParaRPr lang="en-US" altLang="zh-TW" sz="11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0"/>
              </a:spcBef>
            </a:pPr>
            <a:r>
              <a:rPr lang="zh-TW" altLang="en-US" sz="11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勢</a:t>
            </a:r>
            <a:r>
              <a:rPr lang="zh-TW" altLang="en-US" sz="11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之能力</a:t>
            </a:r>
            <a:endParaRPr lang="zh-TW" altLang="en-US" sz="10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489" name="直線單箭頭接點 488"/>
          <p:cNvCxnSpPr/>
          <p:nvPr/>
        </p:nvCxnSpPr>
        <p:spPr>
          <a:xfrm>
            <a:off x="10102138" y="6967836"/>
            <a:ext cx="2553478" cy="10409"/>
          </a:xfrm>
          <a:prstGeom prst="straightConnector1">
            <a:avLst/>
          </a:prstGeom>
          <a:ln>
            <a:solidFill>
              <a:srgbClr val="0070C0"/>
            </a:solidFill>
            <a:tailEnd type="oval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0" name="矩形 489"/>
          <p:cNvSpPr/>
          <p:nvPr/>
        </p:nvSpPr>
        <p:spPr>
          <a:xfrm>
            <a:off x="10135890" y="7021532"/>
            <a:ext cx="2427678" cy="255802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Bef>
                <a:spcPts val="0"/>
              </a:spcBef>
            </a:pPr>
            <a:r>
              <a:rPr lang="zh-TW" altLang="en-US" sz="11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●商業應用和溝通表達之</a:t>
            </a:r>
            <a:r>
              <a:rPr lang="zh-TW" altLang="en-US" sz="1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能力</a:t>
            </a:r>
            <a:endParaRPr lang="en-US" altLang="zh-TW" sz="11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491" name="直線單箭頭接點 490"/>
          <p:cNvCxnSpPr/>
          <p:nvPr/>
        </p:nvCxnSpPr>
        <p:spPr>
          <a:xfrm>
            <a:off x="10102388" y="8028164"/>
            <a:ext cx="2553478" cy="10409"/>
          </a:xfrm>
          <a:prstGeom prst="straightConnector1">
            <a:avLst/>
          </a:prstGeom>
          <a:ln>
            <a:solidFill>
              <a:srgbClr val="0070C0"/>
            </a:solidFill>
            <a:tailEnd type="oval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2" name="矩形 491"/>
          <p:cNvSpPr/>
          <p:nvPr/>
        </p:nvSpPr>
        <p:spPr>
          <a:xfrm>
            <a:off x="12812736" y="9627250"/>
            <a:ext cx="1651649" cy="281710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資訊管理人才</a:t>
            </a:r>
            <a:endParaRPr lang="zh-TW" altLang="en-US" sz="1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79" name="矩形 278"/>
          <p:cNvSpPr/>
          <p:nvPr/>
        </p:nvSpPr>
        <p:spPr>
          <a:xfrm>
            <a:off x="-144478" y="9381379"/>
            <a:ext cx="10259715" cy="752690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cxnSp>
        <p:nvCxnSpPr>
          <p:cNvPr id="285" name="直線單箭頭接點 284"/>
          <p:cNvCxnSpPr/>
          <p:nvPr/>
        </p:nvCxnSpPr>
        <p:spPr>
          <a:xfrm>
            <a:off x="1017349" y="5737326"/>
            <a:ext cx="122297" cy="1244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8" name="直線單箭頭接點 287"/>
          <p:cNvCxnSpPr/>
          <p:nvPr/>
        </p:nvCxnSpPr>
        <p:spPr>
          <a:xfrm>
            <a:off x="3603771" y="5730235"/>
            <a:ext cx="150867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0" name="矩形 289"/>
          <p:cNvSpPr/>
          <p:nvPr/>
        </p:nvSpPr>
        <p:spPr>
          <a:xfrm>
            <a:off x="7701673" y="4526456"/>
            <a:ext cx="1116401" cy="6393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1" name="矩形 290"/>
          <p:cNvSpPr/>
          <p:nvPr/>
        </p:nvSpPr>
        <p:spPr>
          <a:xfrm>
            <a:off x="7726650" y="4579079"/>
            <a:ext cx="1061640" cy="227014"/>
          </a:xfrm>
          <a:prstGeom prst="rect">
            <a:avLst/>
          </a:prstGeom>
          <a:solidFill>
            <a:schemeClr val="accent5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75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行動商務實務應用</a:t>
            </a:r>
            <a:r>
              <a:rPr lang="en-US" altLang="zh-TW" sz="75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75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292" name="直線單箭頭接點 291"/>
          <p:cNvCxnSpPr/>
          <p:nvPr/>
        </p:nvCxnSpPr>
        <p:spPr>
          <a:xfrm>
            <a:off x="4886973" y="5761031"/>
            <a:ext cx="150867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8" name="直線單箭頭接點 297"/>
          <p:cNvCxnSpPr/>
          <p:nvPr/>
        </p:nvCxnSpPr>
        <p:spPr>
          <a:xfrm>
            <a:off x="4868418" y="6538867"/>
            <a:ext cx="150867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0" name="直線單箭頭接點 299"/>
          <p:cNvCxnSpPr/>
          <p:nvPr/>
        </p:nvCxnSpPr>
        <p:spPr>
          <a:xfrm>
            <a:off x="3617315" y="6556539"/>
            <a:ext cx="150867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1" name="直線單箭頭接點 300"/>
          <p:cNvCxnSpPr/>
          <p:nvPr/>
        </p:nvCxnSpPr>
        <p:spPr>
          <a:xfrm>
            <a:off x="6184624" y="6581660"/>
            <a:ext cx="150867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5" name="直線單箭頭接點 304"/>
          <p:cNvCxnSpPr/>
          <p:nvPr/>
        </p:nvCxnSpPr>
        <p:spPr>
          <a:xfrm>
            <a:off x="7496165" y="6581660"/>
            <a:ext cx="150867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6" name="直線單箭頭接點 305"/>
          <p:cNvCxnSpPr/>
          <p:nvPr/>
        </p:nvCxnSpPr>
        <p:spPr>
          <a:xfrm>
            <a:off x="997383" y="7477250"/>
            <a:ext cx="122297" cy="1244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4" name="直線單箭頭接點 313"/>
          <p:cNvCxnSpPr/>
          <p:nvPr/>
        </p:nvCxnSpPr>
        <p:spPr>
          <a:xfrm>
            <a:off x="2294477" y="7480645"/>
            <a:ext cx="163261" cy="2487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8" name="直線單箭頭接點 327"/>
          <p:cNvCxnSpPr/>
          <p:nvPr/>
        </p:nvCxnSpPr>
        <p:spPr>
          <a:xfrm>
            <a:off x="3623364" y="7513534"/>
            <a:ext cx="150867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9" name="直線單箭頭接點 328"/>
          <p:cNvCxnSpPr/>
          <p:nvPr/>
        </p:nvCxnSpPr>
        <p:spPr>
          <a:xfrm>
            <a:off x="2286513" y="8721890"/>
            <a:ext cx="163261" cy="2487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1" name="直線單箭頭接點 330"/>
          <p:cNvCxnSpPr/>
          <p:nvPr/>
        </p:nvCxnSpPr>
        <p:spPr>
          <a:xfrm>
            <a:off x="3635065" y="8739484"/>
            <a:ext cx="150867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5" name="直線單箭頭接點 334"/>
          <p:cNvCxnSpPr/>
          <p:nvPr/>
        </p:nvCxnSpPr>
        <p:spPr>
          <a:xfrm>
            <a:off x="4891093" y="8739484"/>
            <a:ext cx="150867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6" name="直線單箭頭接點 335"/>
          <p:cNvCxnSpPr/>
          <p:nvPr/>
        </p:nvCxnSpPr>
        <p:spPr>
          <a:xfrm flipV="1">
            <a:off x="7501646" y="5756918"/>
            <a:ext cx="179682" cy="3309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9" name="直線單箭頭接點 338"/>
          <p:cNvCxnSpPr/>
          <p:nvPr/>
        </p:nvCxnSpPr>
        <p:spPr>
          <a:xfrm>
            <a:off x="8795209" y="6558078"/>
            <a:ext cx="150867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0" name="直線單箭頭接點 339"/>
          <p:cNvCxnSpPr/>
          <p:nvPr/>
        </p:nvCxnSpPr>
        <p:spPr>
          <a:xfrm>
            <a:off x="8820698" y="7492267"/>
            <a:ext cx="150867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4" name="直線單箭頭接點 343"/>
          <p:cNvCxnSpPr/>
          <p:nvPr/>
        </p:nvCxnSpPr>
        <p:spPr>
          <a:xfrm>
            <a:off x="4884108" y="7515654"/>
            <a:ext cx="150867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6" name="直線單箭頭接點 345"/>
          <p:cNvCxnSpPr/>
          <p:nvPr/>
        </p:nvCxnSpPr>
        <p:spPr>
          <a:xfrm>
            <a:off x="7513358" y="7502880"/>
            <a:ext cx="150867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8" name="直線單箭頭接點 347"/>
          <p:cNvCxnSpPr/>
          <p:nvPr/>
        </p:nvCxnSpPr>
        <p:spPr>
          <a:xfrm>
            <a:off x="8803002" y="9543109"/>
            <a:ext cx="150867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1" name="直線單箭頭接點 350"/>
          <p:cNvCxnSpPr/>
          <p:nvPr/>
        </p:nvCxnSpPr>
        <p:spPr>
          <a:xfrm>
            <a:off x="6222351" y="8713966"/>
            <a:ext cx="150867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7" name="直線單箭頭接點 356"/>
          <p:cNvCxnSpPr/>
          <p:nvPr/>
        </p:nvCxnSpPr>
        <p:spPr>
          <a:xfrm>
            <a:off x="7485110" y="9536683"/>
            <a:ext cx="218848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9" name="直線單箭頭接點 358"/>
          <p:cNvCxnSpPr/>
          <p:nvPr/>
        </p:nvCxnSpPr>
        <p:spPr>
          <a:xfrm>
            <a:off x="6177896" y="9547709"/>
            <a:ext cx="218848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5" name="矩形 294"/>
          <p:cNvSpPr/>
          <p:nvPr/>
        </p:nvSpPr>
        <p:spPr>
          <a:xfrm>
            <a:off x="5044962" y="4526455"/>
            <a:ext cx="1116401" cy="59961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4" name="矩形 303"/>
          <p:cNvSpPr/>
          <p:nvPr/>
        </p:nvSpPr>
        <p:spPr>
          <a:xfrm>
            <a:off x="5116668" y="8742739"/>
            <a:ext cx="1051585" cy="226994"/>
          </a:xfrm>
          <a:prstGeom prst="rect">
            <a:avLst/>
          </a:prstGeom>
          <a:solidFill>
            <a:schemeClr val="accent4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9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大數據概論</a:t>
            </a:r>
            <a:r>
              <a:rPr lang="en-US" altLang="zh-TW" sz="9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9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13" name="矩形 312"/>
          <p:cNvSpPr/>
          <p:nvPr/>
        </p:nvSpPr>
        <p:spPr>
          <a:xfrm>
            <a:off x="7703958" y="8611605"/>
            <a:ext cx="1051727" cy="222005"/>
          </a:xfrm>
          <a:prstGeom prst="rect">
            <a:avLst/>
          </a:prstGeom>
          <a:solidFill>
            <a:schemeClr val="accent5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85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大數據</a:t>
            </a:r>
            <a:r>
              <a:rPr lang="zh-TW" altLang="zh-TW" sz="850" dirty="0" smtClean="0">
                <a:solidFill>
                  <a:schemeClr val="tx1"/>
                </a:solidFill>
                <a:latin typeface="Times" pitchFamily="18" charset="0"/>
                <a:ea typeface="標楷體" pitchFamily="65" charset="-120"/>
              </a:rPr>
              <a:t>實務</a:t>
            </a:r>
            <a:r>
              <a:rPr lang="en-US" altLang="zh-TW" sz="85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3/3</a:t>
            </a:r>
            <a:endParaRPr lang="zh-TW" altLang="en-US" sz="85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347" name="直線單箭頭接點 346"/>
          <p:cNvCxnSpPr/>
          <p:nvPr/>
        </p:nvCxnSpPr>
        <p:spPr>
          <a:xfrm>
            <a:off x="7530288" y="8725901"/>
            <a:ext cx="150867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1732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佈景主題">
  <a:themeElements>
    <a:clrScheme name="模組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1_Office 佈景主題">
      <a:majorFont>
        <a:latin typeface="Calibri"/>
        <a:ea typeface="新細明體"/>
        <a:cs typeface="新細明體"/>
      </a:majorFont>
      <a:minorFont>
        <a:latin typeface="Calibri"/>
        <a:ea typeface="新細明體"/>
        <a:cs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headEnd type="none" w="med" len="med"/>
          <a:tailEnd type="triangle" w="med" len="med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Office 佈景主題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Office 佈景主題">
  <a:themeElements>
    <a:clrScheme name="模組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3_Office 佈景主題">
      <a:majorFont>
        <a:latin typeface="微軟正黑體"/>
        <a:ea typeface="新細明體"/>
        <a:cs typeface="新細明體"/>
      </a:majorFont>
      <a:minorFont>
        <a:latin typeface="微軟正黑體"/>
        <a:ea typeface="新細明體"/>
        <a:cs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3_Office 佈景主題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</Template>
  <TotalTime>52924</TotalTime>
  <Words>585</Words>
  <Application>Microsoft Office PowerPoint</Application>
  <PresentationFormat>B4 (ISO) 紙張 (250x353 公釐)</PresentationFormat>
  <Paragraphs>147</Paragraphs>
  <Slides>1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1</vt:i4>
      </vt:variant>
    </vt:vector>
  </HeadingPairs>
  <TitlesOfParts>
    <vt:vector size="3" baseType="lpstr">
      <vt:lpstr>1_Office 佈景主題</vt:lpstr>
      <vt:lpstr>3_Office 佈景主題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國科會遠傳專案會議</dc:title>
  <dc:creator>HuishanKuo</dc:creator>
  <cp:lastModifiedBy>khusc</cp:lastModifiedBy>
  <cp:revision>1940</cp:revision>
  <cp:lastPrinted>2013-04-30T07:36:57Z</cp:lastPrinted>
  <dcterms:created xsi:type="dcterms:W3CDTF">2011-12-27T08:25:07Z</dcterms:created>
  <dcterms:modified xsi:type="dcterms:W3CDTF">2015-07-13T07:52:27Z</dcterms:modified>
</cp:coreProperties>
</file>